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7" r:id="rId4"/>
    <p:sldId id="266" r:id="rId5"/>
    <p:sldId id="258" r:id="rId6"/>
    <p:sldId id="259" r:id="rId7"/>
    <p:sldId id="260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8CB"/>
    <a:srgbClr val="D975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4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1142984"/>
            <a:ext cx="7643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Сведения о качестве реализации дополнительной общеобразовательной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общеразвивающей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программы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ДореМикс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художественной направленности студии эстрадного вокала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(2022-2025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Логотип ЦД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000240"/>
            <a:ext cx="2786082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WhatsApp 2025-09-18 в 22.41.48_f20688ae.jpg"/>
          <p:cNvPicPr>
            <a:picLocks noChangeAspect="1"/>
          </p:cNvPicPr>
          <p:nvPr/>
        </p:nvPicPr>
        <p:blipFill>
          <a:blip r:embed="rId4"/>
          <a:srcRect t="17284" b="10366"/>
          <a:stretch>
            <a:fillRect/>
          </a:stretch>
        </p:blipFill>
        <p:spPr>
          <a:xfrm>
            <a:off x="4000496" y="2285992"/>
            <a:ext cx="3776791" cy="364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8304" y="-33049"/>
            <a:ext cx="194766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2024-2025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44" y="857232"/>
            <a:ext cx="8643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76A1CB-B69E-4E80-B760-C0A2F0677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6814" y="-45556"/>
            <a:ext cx="2882372" cy="512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857F37F-8FF2-C89F-2367-69253D6DF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" y="22187"/>
            <a:ext cx="4183970" cy="418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69E54D7-35CF-9A86-B252-E0EEAE7B7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281" y="3401267"/>
            <a:ext cx="4292252" cy="321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4426294-0DE8-6B08-B6F8-E262197A44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3" b="19551"/>
          <a:stretch>
            <a:fillRect/>
          </a:stretch>
        </p:blipFill>
        <p:spPr>
          <a:xfrm>
            <a:off x="-48104" y="3244352"/>
            <a:ext cx="4374918" cy="36241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5B3FC0-56D9-F077-3796-B7719D1F1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>
            <a:extLst>
              <a:ext uri="{FF2B5EF4-FFF2-40B4-BE49-F238E27FC236}">
                <a16:creationId xmlns:a16="http://schemas.microsoft.com/office/drawing/2014/main" xmlns="" id="{EB71A1BA-D698-D53C-1632-8B84BDF5A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85D37B-BA14-84AB-44D0-DF0DF68FEEBC}"/>
              </a:ext>
            </a:extLst>
          </p:cNvPr>
          <p:cNvSpPr txBox="1"/>
          <p:nvPr/>
        </p:nvSpPr>
        <p:spPr>
          <a:xfrm rot="20933458">
            <a:off x="-7388" y="-229416"/>
            <a:ext cx="8294679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3C82DD-F4F1-458D-B106-64AC791867D8}"/>
              </a:ext>
            </a:extLst>
          </p:cNvPr>
          <p:cNvSpPr txBox="1"/>
          <p:nvPr/>
        </p:nvSpPr>
        <p:spPr>
          <a:xfrm>
            <a:off x="500002" y="3429000"/>
            <a:ext cx="8643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9F452D-0E03-FF4C-9ACD-25C4958E2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0" t="11956" r="6601" b="24826"/>
          <a:stretch>
            <a:fillRect/>
          </a:stretch>
        </p:blipFill>
        <p:spPr>
          <a:xfrm>
            <a:off x="4442545" y="2408792"/>
            <a:ext cx="4560579" cy="4358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3113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6444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2022-2023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001" y="764330"/>
            <a:ext cx="864399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>
                <a:latin typeface="Comic Sans MS" pitchFamily="66" charset="0"/>
              </a:rPr>
              <a:t>XVII </a:t>
            </a:r>
            <a:r>
              <a:rPr lang="ru-RU" sz="2000" dirty="0">
                <a:latin typeface="Comic Sans MS" pitchFamily="66" charset="0"/>
              </a:rPr>
              <a:t>фестиваль творчества ветеранов, детей и молодежи Красноармейского района Волгограда, посвященный 78-й годовщине Победы в Великой Отечественной войне, лауреат 1 степени</a:t>
            </a:r>
          </a:p>
          <a:p>
            <a:endParaRPr lang="ru-RU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>
                <a:latin typeface="Comic Sans MS" pitchFamily="66" charset="0"/>
              </a:rPr>
              <a:t>Международный конкурс-фестиваль детского и юношеского творчества «Великая победа», Гран-При</a:t>
            </a:r>
          </a:p>
          <a:p>
            <a:endParaRPr lang="ru-RU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>
                <a:latin typeface="Comic Sans MS" pitchFamily="66" charset="0"/>
              </a:rPr>
              <a:t>Открытый городской конкурс юных вокалистов «Поющая кроха», лауреат </a:t>
            </a:r>
            <a:r>
              <a:rPr lang="en-US" sz="2000" dirty="0">
                <a:latin typeface="Comic Sans MS" pitchFamily="66" charset="0"/>
              </a:rPr>
              <a:t>II </a:t>
            </a:r>
            <a:r>
              <a:rPr lang="ru-RU" sz="2000" dirty="0">
                <a:latin typeface="Comic Sans MS" pitchFamily="66" charset="0"/>
              </a:rPr>
              <a:t>степени</a:t>
            </a:r>
          </a:p>
          <a:p>
            <a:pPr>
              <a:buFont typeface="Arial" pitchFamily="34" charset="0"/>
              <a:buChar char="•"/>
            </a:pPr>
            <a:endParaRPr lang="ru-RU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>
                <a:latin typeface="Comic Sans MS" pitchFamily="66" charset="0"/>
              </a:rPr>
              <a:t>Всероссийский творческий конкурс «Подарок маме к 8 Марта», лауреат </a:t>
            </a:r>
            <a:r>
              <a:rPr lang="en-US" sz="2000" dirty="0">
                <a:latin typeface="Comic Sans MS" pitchFamily="66" charset="0"/>
              </a:rPr>
              <a:t>I </a:t>
            </a:r>
            <a:r>
              <a:rPr lang="ru-RU" sz="2000" dirty="0">
                <a:latin typeface="Comic Sans MS" pitchFamily="66" charset="0"/>
              </a:rPr>
              <a:t>степени</a:t>
            </a:r>
          </a:p>
          <a:p>
            <a:endParaRPr lang="ru-RU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>
                <a:latin typeface="Comic Sans MS" pitchFamily="66" charset="0"/>
              </a:rPr>
              <a:t>Региональный творческий конкурс « 200 дней и ночей», лауреат </a:t>
            </a:r>
            <a:r>
              <a:rPr lang="en-US" sz="2000" dirty="0">
                <a:latin typeface="Comic Sans MS" pitchFamily="66" charset="0"/>
              </a:rPr>
              <a:t>II </a:t>
            </a:r>
            <a:r>
              <a:rPr lang="ru-RU" sz="2000" dirty="0">
                <a:latin typeface="Comic Sans MS" pitchFamily="66" charset="0"/>
              </a:rPr>
              <a:t>степени</a:t>
            </a:r>
          </a:p>
          <a:p>
            <a:endParaRPr lang="ru-RU" dirty="0">
              <a:latin typeface="Comic Sans MS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F7EE61-DEEE-AD1D-810F-E39D16E83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>
            <a:extLst>
              <a:ext uri="{FF2B5EF4-FFF2-40B4-BE49-F238E27FC236}">
                <a16:creationId xmlns:a16="http://schemas.microsoft.com/office/drawing/2014/main" xmlns="" id="{4DBCFB27-9D79-5FD7-41D9-9767B55E0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EA2AD1-649A-B86A-5D06-5A32CA9D492C}"/>
              </a:ext>
            </a:extLst>
          </p:cNvPr>
          <p:cNvSpPr txBox="1"/>
          <p:nvPr/>
        </p:nvSpPr>
        <p:spPr>
          <a:xfrm>
            <a:off x="107504" y="56444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2022-2023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995C01-D675-1178-CD04-C0BE51E49577}"/>
              </a:ext>
            </a:extLst>
          </p:cNvPr>
          <p:cNvSpPr txBox="1"/>
          <p:nvPr/>
        </p:nvSpPr>
        <p:spPr>
          <a:xfrm>
            <a:off x="250001" y="764330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BEA3D8-3E10-30F4-1F7A-91445AAAF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8603" y="162800"/>
            <a:ext cx="2315353" cy="3184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2DC3D4-14E1-B817-2B4D-C6D2E965C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032" y="1365860"/>
            <a:ext cx="2542161" cy="3595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6DEE68-E065-3764-0A7B-54758BC77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67"/>
          <a:stretch>
            <a:fillRect/>
          </a:stretch>
        </p:blipFill>
        <p:spPr>
          <a:xfrm>
            <a:off x="1829683" y="2174991"/>
            <a:ext cx="2793766" cy="4077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F97DA0A-AEDA-6A01-310F-DB022A111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73" y="3732596"/>
            <a:ext cx="2168743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3142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755AE4-14AA-6628-958D-CB4CA2672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>
            <a:extLst>
              <a:ext uri="{FF2B5EF4-FFF2-40B4-BE49-F238E27FC236}">
                <a16:creationId xmlns:a16="http://schemas.microsoft.com/office/drawing/2014/main" xmlns="" id="{5C357267-BA58-14F6-7956-F6349973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BE2484-0142-2CB0-F845-7BE458733C57}"/>
              </a:ext>
            </a:extLst>
          </p:cNvPr>
          <p:cNvSpPr txBox="1"/>
          <p:nvPr/>
        </p:nvSpPr>
        <p:spPr>
          <a:xfrm>
            <a:off x="428595" y="6900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2022-2023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E37C6D-E1B0-2C9E-53FF-8999590E2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25"/>
          <a:stretch>
            <a:fillRect/>
          </a:stretch>
        </p:blipFill>
        <p:spPr>
          <a:xfrm>
            <a:off x="3783918" y="154962"/>
            <a:ext cx="5148063" cy="323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DEBE3B-5E9B-416C-2697-3B4595A64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73" r="11151" b="7994"/>
          <a:stretch>
            <a:fillRect/>
          </a:stretch>
        </p:blipFill>
        <p:spPr>
          <a:xfrm rot="5400000">
            <a:off x="-1066936" y="1860123"/>
            <a:ext cx="609329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F8214EA-84FE-CCF3-DED7-0AB518ADA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0" t="-8749" r="20864" b="8749"/>
          <a:stretch>
            <a:fillRect/>
          </a:stretch>
        </p:blipFill>
        <p:spPr>
          <a:xfrm>
            <a:off x="3840302" y="2567777"/>
            <a:ext cx="5148064" cy="413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392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884" y="149346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2023-2024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20" y="857232"/>
            <a:ext cx="864399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Международный конкурс-фестиваль детского и юношеского творчества «Победы Отчизны»,  </a:t>
            </a:r>
            <a:r>
              <a:rPr lang="ru-RU" dirty="0" err="1">
                <a:latin typeface="Comic Sans MS" pitchFamily="66" charset="0"/>
              </a:rPr>
              <a:t>Гран-При</a:t>
            </a:r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Всероссийский творческий конкурс «Подарок маме к 8 Марта», 2 участника лауреаты </a:t>
            </a:r>
            <a:r>
              <a:rPr lang="en-US" dirty="0">
                <a:latin typeface="Comic Sans MS" pitchFamily="66" charset="0"/>
              </a:rPr>
              <a:t>II</a:t>
            </a:r>
            <a:r>
              <a:rPr lang="ru-RU" dirty="0">
                <a:latin typeface="Comic Sans MS" pitchFamily="66" charset="0"/>
              </a:rPr>
              <a:t>степени</a:t>
            </a:r>
          </a:p>
          <a:p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Всероссийский конкурс «Новогодний марафон» лауреаты </a:t>
            </a:r>
            <a:r>
              <a:rPr lang="en-US" dirty="0">
                <a:latin typeface="Comic Sans MS" pitchFamily="66" charset="0"/>
              </a:rPr>
              <a:t>I</a:t>
            </a:r>
            <a:r>
              <a:rPr lang="ru-RU" dirty="0">
                <a:latin typeface="Comic Sans MS" pitchFamily="66" charset="0"/>
              </a:rPr>
              <a:t> и  </a:t>
            </a:r>
            <a:r>
              <a:rPr lang="en-US" dirty="0">
                <a:latin typeface="Comic Sans MS" pitchFamily="66" charset="0"/>
              </a:rPr>
              <a:t>II</a:t>
            </a:r>
            <a:r>
              <a:rPr lang="ru-RU" dirty="0">
                <a:latin typeface="Comic Sans MS" pitchFamily="66" charset="0"/>
              </a:rPr>
              <a:t> степени</a:t>
            </a:r>
          </a:p>
          <a:p>
            <a:r>
              <a:rPr lang="en-US" dirty="0">
                <a:latin typeface="Comic Sans MS" pitchFamily="66" charset="0"/>
              </a:rPr>
              <a:t>XII </a:t>
            </a:r>
            <a:r>
              <a:rPr lang="ru-RU" dirty="0">
                <a:latin typeface="Comic Sans MS" pitchFamily="66" charset="0"/>
              </a:rPr>
              <a:t>открытый городской фестиваль-конкурс «Рождественские встречи», </a:t>
            </a:r>
            <a:r>
              <a:rPr lang="en-US" dirty="0">
                <a:latin typeface="Comic Sans MS" pitchFamily="66" charset="0"/>
              </a:rPr>
              <a:t>II </a:t>
            </a:r>
            <a:r>
              <a:rPr lang="ru-RU" dirty="0">
                <a:latin typeface="Comic Sans MS" pitchFamily="66" charset="0"/>
              </a:rPr>
              <a:t>место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Региональный творческий конкурс «200 дней и ночей», лауреат </a:t>
            </a:r>
            <a:r>
              <a:rPr lang="en-US" dirty="0">
                <a:latin typeface="Comic Sans MS" pitchFamily="66" charset="0"/>
              </a:rPr>
              <a:t>I </a:t>
            </a:r>
            <a:r>
              <a:rPr lang="ru-RU" dirty="0">
                <a:latin typeface="Comic Sans MS" pitchFamily="66" charset="0"/>
              </a:rPr>
              <a:t>степени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Региональный молодежный фестиваль патриотической песни «Я люблю тебя Россия!», лауреат 3 степени (2 участника)</a:t>
            </a:r>
          </a:p>
          <a:p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Открытый городской конкурс юных вокалистов «Поющая кроха», 2 участника лауреаты </a:t>
            </a:r>
            <a:r>
              <a:rPr lang="en-US" dirty="0">
                <a:latin typeface="Comic Sans MS" pitchFamily="66" charset="0"/>
              </a:rPr>
              <a:t>I </a:t>
            </a:r>
            <a:r>
              <a:rPr lang="ru-RU" dirty="0">
                <a:latin typeface="Comic Sans MS" pitchFamily="66" charset="0"/>
              </a:rPr>
              <a:t>степени</a:t>
            </a:r>
          </a:p>
          <a:p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Районный фестиваль «Рождественские встречи», лауреат 2 степени, 1 степени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Рисунок 14" descr="Победа Отчизны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51319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 descr="Мурзил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8064" y="517979"/>
            <a:ext cx="2790684" cy="3949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 descr="Ладушки.jpg"/>
          <p:cNvPicPr>
            <a:picLocks noChangeAspect="1"/>
          </p:cNvPicPr>
          <p:nvPr/>
        </p:nvPicPr>
        <p:blipFill>
          <a:blip r:embed="rId5" cstate="print"/>
          <a:srcRect r="41502"/>
          <a:stretch>
            <a:fillRect/>
          </a:stretch>
        </p:blipFill>
        <p:spPr>
          <a:xfrm>
            <a:off x="4391730" y="1272252"/>
            <a:ext cx="2714644" cy="3785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Пощ кроха Дербасова Янчишена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6455" y="2803433"/>
            <a:ext cx="2752624" cy="3785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33EEC7-428B-AD3D-F1C7-8E2E141C1A79}"/>
              </a:ext>
            </a:extLst>
          </p:cNvPr>
          <p:cNvSpPr txBox="1"/>
          <p:nvPr/>
        </p:nvSpPr>
        <p:spPr>
          <a:xfrm>
            <a:off x="5798715" y="-19977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2023-2024 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771.JPG"/>
          <p:cNvPicPr>
            <a:picLocks noChangeAspect="1"/>
          </p:cNvPicPr>
          <p:nvPr/>
        </p:nvPicPr>
        <p:blipFill>
          <a:blip r:embed="rId3" cstate="print"/>
          <a:srcRect l="24569" t="20700" r="21120" b="15672"/>
          <a:stretch>
            <a:fillRect/>
          </a:stretch>
        </p:blipFill>
        <p:spPr>
          <a:xfrm>
            <a:off x="60160" y="4309300"/>
            <a:ext cx="2867938" cy="251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3489.JPG"/>
          <p:cNvPicPr>
            <a:picLocks noChangeAspect="1"/>
          </p:cNvPicPr>
          <p:nvPr/>
        </p:nvPicPr>
        <p:blipFill>
          <a:blip r:embed="rId4" cstate="print"/>
          <a:srcRect l="25641" r="35897" b="17241"/>
          <a:stretch>
            <a:fillRect/>
          </a:stretch>
        </p:blipFill>
        <p:spPr>
          <a:xfrm>
            <a:off x="6970150" y="3429000"/>
            <a:ext cx="214314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B0D37C-22BC-0858-4DCC-22EAB8E67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94" t="19551" r="12115" b="19551"/>
          <a:stretch>
            <a:fillRect/>
          </a:stretch>
        </p:blipFill>
        <p:spPr>
          <a:xfrm>
            <a:off x="6017401" y="103198"/>
            <a:ext cx="3060043" cy="299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636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0" y="632386"/>
            <a:ext cx="5751188" cy="383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 февраля Сидоренк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65204" y="3249352"/>
            <a:ext cx="3772374" cy="360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38E0C1-2277-F63B-73A9-5BBA27384844}"/>
              </a:ext>
            </a:extLst>
          </p:cNvPr>
          <p:cNvSpPr txBox="1"/>
          <p:nvPr/>
        </p:nvSpPr>
        <p:spPr>
          <a:xfrm>
            <a:off x="179512" y="5458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2023-2024 г.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142852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2024-2025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44" y="857232"/>
            <a:ext cx="864399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Международный конкурс – фестиваль детского и юношеского творчества «Во славу Отечества!,  Гран-при, лауреат </a:t>
            </a:r>
            <a:r>
              <a:rPr lang="en-US" dirty="0">
                <a:latin typeface="Comic Sans MS" pitchFamily="66" charset="0"/>
              </a:rPr>
              <a:t>I</a:t>
            </a:r>
            <a:r>
              <a:rPr lang="ru-RU" dirty="0">
                <a:latin typeface="Comic Sans MS" pitchFamily="66" charset="0"/>
              </a:rPr>
              <a:t> степени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Всероссийский творческий конкурс « 8 марта!, лауреат </a:t>
            </a:r>
            <a:r>
              <a:rPr lang="en-US" dirty="0">
                <a:latin typeface="Comic Sans MS" pitchFamily="66" charset="0"/>
              </a:rPr>
              <a:t>I</a:t>
            </a:r>
            <a:r>
              <a:rPr lang="ru-RU" dirty="0">
                <a:latin typeface="Comic Sans MS" pitchFamily="66" charset="0"/>
              </a:rPr>
              <a:t>степени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Региональный Творческий конкурс «200 дней и ночей», лауреат </a:t>
            </a:r>
            <a:r>
              <a:rPr lang="en-US" dirty="0">
                <a:latin typeface="Comic Sans MS" pitchFamily="66" charset="0"/>
              </a:rPr>
              <a:t>I</a:t>
            </a:r>
            <a:r>
              <a:rPr lang="ru-RU" dirty="0">
                <a:latin typeface="Comic Sans MS" pitchFamily="66" charset="0"/>
              </a:rPr>
              <a:t>степени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Региональный литературно-музыкальный конкурс « У победы женское лицо», лауреат </a:t>
            </a:r>
            <a:r>
              <a:rPr lang="en-US" dirty="0">
                <a:latin typeface="Comic Sans MS" pitchFamily="66" charset="0"/>
              </a:rPr>
              <a:t>I</a:t>
            </a:r>
            <a:r>
              <a:rPr lang="ru-RU" dirty="0">
                <a:latin typeface="Comic Sans MS" pitchFamily="66" charset="0"/>
              </a:rPr>
              <a:t> степени</a:t>
            </a:r>
          </a:p>
          <a:p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Областной творческий конкурс «Моя семья», лауреат 1 степени</a:t>
            </a:r>
          </a:p>
          <a:p>
            <a:r>
              <a:rPr lang="en-US" dirty="0">
                <a:latin typeface="Comic Sans MS" pitchFamily="66" charset="0"/>
              </a:rPr>
              <a:t> </a:t>
            </a: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Областной конкурс патриотической песни «Катюша», лауреаты </a:t>
            </a:r>
            <a:r>
              <a:rPr lang="en-US" dirty="0">
                <a:latin typeface="Comic Sans MS" pitchFamily="66" charset="0"/>
              </a:rPr>
              <a:t>II, III </a:t>
            </a:r>
            <a:r>
              <a:rPr lang="ru-RU" dirty="0">
                <a:latin typeface="Comic Sans MS" pitchFamily="66" charset="0"/>
              </a:rPr>
              <a:t>степени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Городской конкурс хоровых и вокальных коллективов «Надежда – мой компас земной», посвящённом 95-летию со дня рождения Героя Социалистического Труда, народной артистки СССР, почетного гражданина Волгограда Александры Николаевны </a:t>
            </a:r>
            <a:r>
              <a:rPr lang="ru-RU" dirty="0" err="1">
                <a:latin typeface="Comic Sans MS" pitchFamily="66" charset="0"/>
              </a:rPr>
              <a:t>Пахмутовой</a:t>
            </a:r>
            <a:r>
              <a:rPr lang="ru-RU" dirty="0">
                <a:latin typeface="Comic Sans MS" pitchFamily="66" charset="0"/>
              </a:rPr>
              <a:t>, среди учащихся образовательных учреждений Волгограда – 3 место 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7519" y="-77375"/>
            <a:ext cx="291926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2024-2025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44" y="857232"/>
            <a:ext cx="8643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7" name="Рисунок 6" descr="Scan_20250124_144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63" y="3647857"/>
            <a:ext cx="4429124" cy="3133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Брависсимо ЦД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165" y="1536381"/>
            <a:ext cx="2619423" cy="3707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Грамо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9803" y="607851"/>
            <a:ext cx="2693246" cy="3798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вокал Донцова ОА_pages-to-jpg-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12" y="124576"/>
            <a:ext cx="2309184" cy="3265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Вокальная группа Домисолька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0951" y="199179"/>
            <a:ext cx="2560539" cy="3621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347</Words>
  <Application>Microsoft Office PowerPoint</Application>
  <PresentationFormat>Экран (4:3)</PresentationFormat>
  <Paragraphs>65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ЦДТ</dc:creator>
  <cp:lastModifiedBy>ЦДТ</cp:lastModifiedBy>
  <cp:revision>16</cp:revision>
  <dcterms:created xsi:type="dcterms:W3CDTF">2025-09-29T13:19:06Z</dcterms:created>
  <dcterms:modified xsi:type="dcterms:W3CDTF">2025-10-02T12:37:39Z</dcterms:modified>
</cp:coreProperties>
</file>