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67" r:id="rId14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55FB-FBC2-4EC4-AEB9-F3AA79E21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DDF1B-72EE-454B-BBAA-7DE720EC6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C369-63BB-40C6-9932-119D48F71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4AFB3-B46D-4225-93C7-715E259FC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9E19F-4E6D-4CBF-AD0C-EEC560BB1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0CF6-0437-4E6D-9040-EF40125EE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890E-9F92-4417-8FB5-91632B146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C262-AF03-4680-9CF6-BD28F4160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30920-121F-40B7-B778-3B2632BD0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83F0D-63A6-4142-93FA-5925BB02B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FF12B-247D-4379-BAB2-7CA583158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80356-6A55-4697-A359-2F76EFD37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881AC-B6F8-40AB-99E9-BC70B0CE0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465BD-0D02-4D22-8EBE-6D0F4C467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58CF-C0EB-4D80-B646-B8BDA988A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DF4CFB7-3F15-4EEA-995E-73AF4DD4B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5" grpId="0"/>
      <p:bldP spid="4712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1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1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1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1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1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latin typeface="Comic Sans MS" pitchFamily="66" charset="0"/>
              </a:rPr>
              <a:t>Учение об эволюции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0" y="3276600"/>
            <a:ext cx="4114800" cy="14478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400" i="1" smtClean="0">
                <a:latin typeface="Comic Sans MS" pitchFamily="66" charset="0"/>
              </a:rPr>
              <a:t>Эволюционная теория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400" i="1" smtClean="0">
                <a:latin typeface="Comic Sans MS" pitchFamily="66" charset="0"/>
              </a:rPr>
              <a:t>Микроэволюция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400" i="1" smtClean="0">
                <a:latin typeface="Comic Sans MS" pitchFamily="66" charset="0"/>
              </a:rPr>
              <a:t>Макроэволюция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cf.ppt-online.org/files1/slide/p/PSJEK5oHh8QulwIz1vsnYMDqebiXVTFmURr9jpLdW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50725" cy="662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arhivurokov.ru/multiurok/html/2017/02/10/s_589e00938b4ba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2286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900igr.net/up/datas/109763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7149"/>
            <a:ext cx="9067800" cy="68008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i="1" smtClean="0">
                <a:latin typeface="Comic Sans MS" pitchFamily="66" charset="0"/>
              </a:rPr>
              <a:t>Основные правила эволюции: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572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400" i="1" smtClean="0">
                <a:latin typeface="Comic Sans MS" pitchFamily="66" charset="0"/>
              </a:rPr>
              <a:t>Необратимость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endParaRPr lang="ru-RU" sz="2400" i="1" smtClean="0">
              <a:latin typeface="Comic Sans MS" pitchFamily="66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400" i="1" smtClean="0">
                <a:latin typeface="Comic Sans MS" pitchFamily="66" charset="0"/>
              </a:rPr>
              <a:t>Прогрессирующая специализация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endParaRPr lang="ru-RU" sz="2400" i="1" smtClean="0">
              <a:latin typeface="Comic Sans MS" pitchFamily="66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400" i="1" smtClean="0">
                <a:latin typeface="Comic Sans MS" pitchFamily="66" charset="0"/>
              </a:rPr>
              <a:t>Чередование главных направлений эволюции: аллогенеза и арогенеза</a:t>
            </a:r>
          </a:p>
        </p:txBody>
      </p:sp>
      <p:pic>
        <p:nvPicPr>
          <p:cNvPr id="13316" name="Picture 9" descr="ar1091-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600200"/>
            <a:ext cx="2667000" cy="3810000"/>
          </a:xfrm>
          <a:noFill/>
        </p:spPr>
      </p:pic>
      <p:pic>
        <p:nvPicPr>
          <p:cNvPr id="2050" name="Picture 2" descr="https://cf.ppt-online.org/files/slide/b/bsnfyGz4A0xQPde95mapHD63ONgSW2YuFRZwcL/slide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382000" cy="62783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ru-RU" sz="3600" i="1" smtClean="0">
                <a:latin typeface="Comic Sans MS" pitchFamily="66" charset="0"/>
              </a:rPr>
              <a:t>Эволюционное учение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05000"/>
            <a:ext cx="3657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i="1" smtClean="0">
                <a:latin typeface="Comic Sans MS" pitchFamily="66" charset="0"/>
              </a:rPr>
              <a:t>На вопросы, объясняющие многообразие видов, возникновение сложных организмов и образование у них приспособительных свойств, ответы дает </a:t>
            </a:r>
            <a:r>
              <a:rPr lang="ru-RU" sz="2000" b="1" i="1" smtClean="0">
                <a:latin typeface="Comic Sans MS" pitchFamily="66" charset="0"/>
              </a:rPr>
              <a:t>эволюционное учение.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i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u="sng" smtClean="0">
                <a:latin typeface="Comic Sans MS" pitchFamily="66" charset="0"/>
              </a:rPr>
              <a:t>Эволюционное учение</a:t>
            </a:r>
            <a:r>
              <a:rPr lang="ru-RU" sz="2000" b="1" i="1" smtClean="0">
                <a:latin typeface="Comic Sans MS" pitchFamily="66" charset="0"/>
              </a:rPr>
              <a:t> – </a:t>
            </a:r>
            <a:r>
              <a:rPr lang="ru-RU" sz="2000" i="1" smtClean="0">
                <a:latin typeface="Comic Sans MS" pitchFamily="66" charset="0"/>
              </a:rPr>
              <a:t>наука о причинах, движущих силах и общих закономерностях исторического развития живой природы.</a:t>
            </a:r>
          </a:p>
        </p:txBody>
      </p:sp>
      <p:pic>
        <p:nvPicPr>
          <p:cNvPr id="4100" name="Picture 10" descr="картинка-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05000"/>
            <a:ext cx="4572000" cy="38862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ru-RU" sz="3600" i="1" smtClean="0">
                <a:latin typeface="Comic Sans MS" pitchFamily="66" charset="0"/>
              </a:rPr>
              <a:t>Эволюционные теории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b="1" i="1" u="sng" smtClean="0">
                <a:latin typeface="Comic Sans MS" pitchFamily="66" charset="0"/>
              </a:rPr>
              <a:t>Карл Линней</a:t>
            </a:r>
            <a:r>
              <a:rPr lang="ru-RU" sz="2400" b="1" i="1" smtClean="0">
                <a:latin typeface="Comic Sans MS" pitchFamily="66" charset="0"/>
              </a:rPr>
              <a:t> – </a:t>
            </a:r>
            <a:r>
              <a:rPr lang="ru-RU" sz="2400" i="1" smtClean="0">
                <a:latin typeface="Comic Sans MS" pitchFamily="66" charset="0"/>
              </a:rPr>
              <a:t>основоположник систематизации. Придумал бинарную номенклатуру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b="1" i="1" u="sng" smtClean="0">
                <a:latin typeface="Comic Sans MS" pitchFamily="66" charset="0"/>
              </a:rPr>
              <a:t>Жан Батист Ламарк</a:t>
            </a:r>
            <a:r>
              <a:rPr lang="ru-RU" sz="2400" b="1" i="1" smtClean="0">
                <a:latin typeface="Comic Sans MS" pitchFamily="66" charset="0"/>
              </a:rPr>
              <a:t> –</a:t>
            </a:r>
            <a:r>
              <a:rPr lang="ru-RU" sz="2400" i="1" smtClean="0">
                <a:latin typeface="Comic Sans MS" pitchFamily="66" charset="0"/>
              </a:rPr>
              <a:t> первая эволюционная теория, главным положением которой было влияние внешней среды на образование новых видов.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b="1" i="1" u="sng" smtClean="0">
                <a:latin typeface="Comic Sans MS" pitchFamily="66" charset="0"/>
              </a:rPr>
              <a:t>Чарльз Дарвин</a:t>
            </a:r>
            <a:r>
              <a:rPr lang="ru-RU" sz="2400" b="1" i="1" smtClean="0">
                <a:latin typeface="Comic Sans MS" pitchFamily="66" charset="0"/>
              </a:rPr>
              <a:t> –</a:t>
            </a:r>
            <a:r>
              <a:rPr lang="ru-RU" sz="2400" i="1" smtClean="0">
                <a:latin typeface="Comic Sans MS" pitchFamily="66" charset="0"/>
              </a:rPr>
              <a:t> публикует труд «происхождение видов», в которой излагает эволюционную теорию, основными положениями которой является: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000" i="1" smtClean="0">
                <a:latin typeface="Comic Sans MS" pitchFamily="66" charset="0"/>
              </a:rPr>
              <a:t>Наследственная изменчивость 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000" i="1" smtClean="0">
                <a:latin typeface="Comic Sans MS" pitchFamily="66" charset="0"/>
              </a:rPr>
              <a:t>Борьба за существование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000" i="1" smtClean="0">
                <a:latin typeface="Comic Sans MS" pitchFamily="66" charset="0"/>
              </a:rPr>
              <a:t>Стремление к размножению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000" i="1" smtClean="0">
                <a:latin typeface="Comic Sans MS" pitchFamily="66" charset="0"/>
              </a:rPr>
              <a:t>Естественный отбор</a:t>
            </a:r>
            <a:endParaRPr lang="ru-RU" sz="2400" i="1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3600" i="1" smtClean="0">
                <a:latin typeface="Comic Sans MS" pitchFamily="66" charset="0"/>
              </a:rPr>
              <a:t> Микроэволюция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5029200" cy="4987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>
                <a:latin typeface="Comic Sans MS" pitchFamily="66" charset="0"/>
              </a:rPr>
              <a:t>- изменение генофонда популяции с образованием </a:t>
            </a:r>
            <a:r>
              <a:rPr lang="ru-RU" sz="1800" i="1" u="sng" smtClean="0">
                <a:latin typeface="Comic Sans MS" pitchFamily="66" charset="0"/>
              </a:rPr>
              <a:t>новых видов</a:t>
            </a:r>
            <a:r>
              <a:rPr lang="ru-RU" sz="1800" i="1" smtClean="0">
                <a:latin typeface="Comic Sans MS" pitchFamily="66" charset="0"/>
              </a:rPr>
              <a:t> под действием </a:t>
            </a:r>
            <a:r>
              <a:rPr lang="ru-RU" sz="1800" i="1" u="sng" smtClean="0">
                <a:latin typeface="Comic Sans MS" pitchFamily="66" charset="0"/>
              </a:rPr>
              <a:t>естественного отбора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i="1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u="sng" smtClean="0">
                <a:latin typeface="Comic Sans MS" pitchFamily="66" charset="0"/>
              </a:rPr>
              <a:t>Вид</a:t>
            </a:r>
            <a:r>
              <a:rPr lang="ru-RU" sz="1800" b="1" i="1" smtClean="0">
                <a:latin typeface="Comic Sans MS" pitchFamily="66" charset="0"/>
              </a:rPr>
              <a:t> –</a:t>
            </a:r>
            <a:r>
              <a:rPr lang="ru-RU" sz="1800" i="1" smtClean="0">
                <a:latin typeface="Comic Sans MS" pitchFamily="66" charset="0"/>
              </a:rPr>
              <a:t> группа особей, сходных внешне и внутренне, живущих на определенной территории, имеющих возможность скрещивания и имеющие плодовитое потомство.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i="1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u="sng" smtClean="0">
                <a:latin typeface="Comic Sans MS" pitchFamily="66" charset="0"/>
              </a:rPr>
              <a:t>Популяция </a:t>
            </a:r>
            <a:r>
              <a:rPr lang="ru-RU" sz="1800" b="1" i="1" smtClean="0">
                <a:latin typeface="Comic Sans MS" pitchFamily="66" charset="0"/>
              </a:rPr>
              <a:t>- </a:t>
            </a:r>
            <a:r>
              <a:rPr lang="ru-RU" sz="1800" i="1" smtClean="0">
                <a:latin typeface="Comic Sans MS" pitchFamily="66" charset="0"/>
              </a:rPr>
              <a:t> группа особей одного вида, живущая на отдельных территориях, между которыми происходит расхождение по ряду генетических признаков, в результате чего особи популяций приобретают заметные различия от исходной популяции.</a:t>
            </a:r>
          </a:p>
        </p:txBody>
      </p:sp>
      <p:pic>
        <p:nvPicPr>
          <p:cNvPr id="6148" name="Picture 6" descr="0000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447800"/>
            <a:ext cx="3140075" cy="45307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3600" i="1" smtClean="0">
                <a:latin typeface="Comic Sans MS" pitchFamily="66" charset="0"/>
              </a:rPr>
              <a:t>Критерии вида: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371600"/>
            <a:ext cx="4191000" cy="48006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1800" b="1" i="1" u="sng" smtClean="0">
                <a:latin typeface="Comic Sans MS" pitchFamily="66" charset="0"/>
              </a:rPr>
              <a:t>морфологический </a:t>
            </a:r>
            <a:r>
              <a:rPr lang="ru-RU" sz="1800" b="1" i="1" smtClean="0">
                <a:latin typeface="Comic Sans MS" pitchFamily="66" charset="0"/>
              </a:rPr>
              <a:t>– </a:t>
            </a:r>
            <a:r>
              <a:rPr lang="ru-RU" sz="1800" i="1" smtClean="0">
                <a:latin typeface="Comic Sans MS" pitchFamily="66" charset="0"/>
              </a:rPr>
              <a:t>отличие по внешним и внутренним признакам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1800" b="1" i="1" u="sng" smtClean="0">
                <a:latin typeface="Comic Sans MS" pitchFamily="66" charset="0"/>
              </a:rPr>
              <a:t>физиолого-биохимический </a:t>
            </a:r>
            <a:r>
              <a:rPr lang="ru-RU" sz="1800" b="1" i="1" smtClean="0">
                <a:latin typeface="Comic Sans MS" pitchFamily="66" charset="0"/>
              </a:rPr>
              <a:t>– </a:t>
            </a:r>
            <a:r>
              <a:rPr lang="ru-RU" sz="1800" i="1" smtClean="0">
                <a:latin typeface="Comic Sans MS" pitchFamily="66" charset="0"/>
              </a:rPr>
              <a:t>фиксирует неодинаковость химических свойств разных видов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1800" b="1" i="1" u="sng" smtClean="0">
                <a:latin typeface="Comic Sans MS" pitchFamily="66" charset="0"/>
              </a:rPr>
              <a:t>географический </a:t>
            </a:r>
            <a:r>
              <a:rPr lang="ru-RU" sz="1800" b="1" i="1" smtClean="0">
                <a:latin typeface="Comic Sans MS" pitchFamily="66" charset="0"/>
              </a:rPr>
              <a:t>– </a:t>
            </a:r>
            <a:r>
              <a:rPr lang="ru-RU" sz="1800" i="1" smtClean="0">
                <a:latin typeface="Comic Sans MS" pitchFamily="66" charset="0"/>
              </a:rPr>
              <a:t>свидетельствует о том, что каждый вид обладает своим ареалом.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1800" b="1" i="1" u="sng" smtClean="0">
                <a:latin typeface="Comic Sans MS" pitchFamily="66" charset="0"/>
              </a:rPr>
              <a:t>экологический</a:t>
            </a:r>
            <a:r>
              <a:rPr lang="ru-RU" sz="1800" b="1" i="1" smtClean="0">
                <a:latin typeface="Comic Sans MS" pitchFamily="66" charset="0"/>
              </a:rPr>
              <a:t> – </a:t>
            </a:r>
            <a:r>
              <a:rPr lang="ru-RU" sz="1800" i="1" smtClean="0">
                <a:latin typeface="Comic Sans MS" pitchFamily="66" charset="0"/>
              </a:rPr>
              <a:t>позволяет различать виды по комплексу абиотических и биотических условий, в которых они сформировались, приспособившись к жизни.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1800" b="1" i="1" u="sng" smtClean="0">
                <a:latin typeface="Comic Sans MS" pitchFamily="66" charset="0"/>
              </a:rPr>
              <a:t>репродуктивный </a:t>
            </a:r>
            <a:r>
              <a:rPr lang="ru-RU" sz="1800" b="1" i="1" smtClean="0">
                <a:latin typeface="Comic Sans MS" pitchFamily="66" charset="0"/>
              </a:rPr>
              <a:t>– </a:t>
            </a:r>
            <a:r>
              <a:rPr lang="ru-RU" sz="1800" i="1" smtClean="0">
                <a:latin typeface="Comic Sans MS" pitchFamily="66" charset="0"/>
              </a:rPr>
              <a:t>генетическая изоляция одного вида от других, даже близкородственных.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endParaRPr lang="ru-RU" sz="1800" i="1" smtClean="0">
              <a:latin typeface="Comic Sans MS" pitchFamily="66" charset="0"/>
            </a:endParaRPr>
          </a:p>
        </p:txBody>
      </p:sp>
      <p:pic>
        <p:nvPicPr>
          <p:cNvPr id="8196" name="Picture 11" descr="Безимени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4114800" cy="48006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latin typeface="Comic Sans MS" pitchFamily="66" charset="0"/>
              </a:rPr>
              <a:t>Процессы видообразования: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3657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1600" b="1" i="1" u="sng" smtClean="0">
                <a:latin typeface="Comic Sans MS" pitchFamily="66" charset="0"/>
              </a:rPr>
              <a:t>Аллопатрическое (географическое) видообразование</a:t>
            </a:r>
            <a:r>
              <a:rPr lang="ru-RU" sz="1600" b="1" i="1" smtClean="0">
                <a:latin typeface="Comic Sans MS" pitchFamily="66" charset="0"/>
              </a:rPr>
              <a:t> </a:t>
            </a:r>
            <a:r>
              <a:rPr lang="ru-RU" sz="1600" i="1" smtClean="0">
                <a:latin typeface="Comic Sans MS" pitchFamily="66" charset="0"/>
              </a:rPr>
              <a:t>возникает в результате пространственно-территориальной изоляции одной популяции или группы популяций вида. Такое видообразование всегда протекает довольно медленно.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i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i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1600" b="1" i="1" u="sng" smtClean="0">
                <a:latin typeface="Comic Sans MS" pitchFamily="66" charset="0"/>
              </a:rPr>
              <a:t>Симпатрическое (биологическое) видообразование</a:t>
            </a:r>
            <a:r>
              <a:rPr lang="ru-RU" sz="1600" b="1" i="1" smtClean="0">
                <a:latin typeface="Comic Sans MS" pitchFamily="66" charset="0"/>
              </a:rPr>
              <a:t> </a:t>
            </a:r>
            <a:r>
              <a:rPr lang="ru-RU" sz="1600" i="1" smtClean="0">
                <a:latin typeface="Comic Sans MS" pitchFamily="66" charset="0"/>
              </a:rPr>
              <a:t>происходит в пределах</a:t>
            </a:r>
            <a:r>
              <a:rPr lang="ru-RU" sz="1600" b="1" i="1" smtClean="0">
                <a:latin typeface="Comic Sans MS" pitchFamily="66" charset="0"/>
              </a:rPr>
              <a:t> </a:t>
            </a:r>
            <a:r>
              <a:rPr lang="ru-RU" sz="1600" i="1" smtClean="0">
                <a:latin typeface="Comic Sans MS" pitchFamily="66" charset="0"/>
              </a:rPr>
              <a:t>ареала исходного вида в результате биологической изоляции. Возникновение новых видов при симпатическом видообразовании может происходить различными путями (быстрое изменение генотипа, гибридизация с последующим удвоением хромосом или экологические события)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i="1" smtClean="0">
              <a:latin typeface="Comic Sans MS" pitchFamily="66" charset="0"/>
            </a:endParaRPr>
          </a:p>
        </p:txBody>
      </p:sp>
      <p:pic>
        <p:nvPicPr>
          <p:cNvPr id="9220" name="Picture 9" descr="biol07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941763"/>
            <a:ext cx="4038600" cy="2687637"/>
          </a:xfrm>
          <a:noFill/>
        </p:spPr>
      </p:pic>
      <p:pic>
        <p:nvPicPr>
          <p:cNvPr id="9221" name="Picture 10" descr="ареал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143000"/>
            <a:ext cx="4038600" cy="272256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ru-RU" sz="3600" i="1" smtClean="0">
                <a:latin typeface="Comic Sans MS" pitchFamily="66" charset="0"/>
              </a:rPr>
              <a:t>Макроэволюция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i="1" smtClean="0">
                <a:latin typeface="Comic Sans MS" pitchFamily="66" charset="0"/>
              </a:rPr>
              <a:t>-   образование </a:t>
            </a:r>
            <a:r>
              <a:rPr lang="ru-RU" sz="1800" i="1" u="sng" smtClean="0">
                <a:latin typeface="Comic Sans MS" pitchFamily="66" charset="0"/>
              </a:rPr>
              <a:t>крупных систематических групп</a:t>
            </a:r>
            <a:r>
              <a:rPr lang="ru-RU" sz="1800" i="1" smtClean="0">
                <a:latin typeface="Comic Sans MS" pitchFamily="66" charset="0"/>
              </a:rPr>
              <a:t>: типов, классов, отрядов.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800" i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1800" b="1" i="1" smtClean="0">
                <a:latin typeface="Comic Sans MS" pitchFamily="66" charset="0"/>
              </a:rPr>
              <a:t>Целостность групп надвидного ранга определяется не генетическим свойством популяции (как у вида), а единством строения и свойств, подчеркивающим родство этих групп и общую близость по комплексу признаков</a:t>
            </a:r>
            <a:endParaRPr lang="ru-RU" sz="1800" i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1800" b="1" i="1" smtClean="0">
                <a:latin typeface="Comic Sans MS" pitchFamily="66" charset="0"/>
              </a:rPr>
              <a:t>Весь процесс макроэволюции осуществляется посредством элементарных процессов микроэволюции.</a:t>
            </a:r>
            <a:endParaRPr lang="ru-RU" sz="1800" i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i="1" smtClean="0">
              <a:latin typeface="Comic Sans MS" pitchFamily="66" charset="0"/>
            </a:endParaRPr>
          </a:p>
        </p:txBody>
      </p:sp>
      <p:pic>
        <p:nvPicPr>
          <p:cNvPr id="10244" name="Picture 8" descr="bluewhite-flowers-1024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219200"/>
            <a:ext cx="3810000" cy="46482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ru-RU" sz="3600" b="0" i="1" smtClean="0">
                <a:latin typeface="Comic Sans MS" pitchFamily="66" charset="0"/>
              </a:rPr>
              <a:t>Основные направления эволюции: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3657600" cy="45720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1800" b="1" i="1" smtClean="0">
                <a:latin typeface="Comic Sans MS" pitchFamily="66" charset="0"/>
              </a:rPr>
              <a:t>Биологической прогресс </a:t>
            </a:r>
            <a:r>
              <a:rPr lang="ru-RU" sz="1800" i="1" smtClean="0">
                <a:latin typeface="Comic Sans MS" pitchFamily="66" charset="0"/>
              </a:rPr>
              <a:t>достигается путем: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1600" b="1" i="1" smtClean="0">
                <a:solidFill>
                  <a:schemeClr val="tx2"/>
                </a:solidFill>
                <a:latin typeface="Comic Sans MS" pitchFamily="66" charset="0"/>
              </a:rPr>
              <a:t>Арогенеза</a:t>
            </a:r>
            <a:r>
              <a:rPr lang="ru-RU" sz="1600" b="1" i="1" smtClean="0">
                <a:latin typeface="Comic Sans MS" pitchFamily="66" charset="0"/>
              </a:rPr>
              <a:t> –</a:t>
            </a:r>
            <a:r>
              <a:rPr lang="ru-RU" sz="1600" i="1" smtClean="0">
                <a:latin typeface="Comic Sans MS" pitchFamily="66" charset="0"/>
              </a:rPr>
              <a:t> изменение (усложнение) строения организма </a:t>
            </a:r>
            <a:r>
              <a:rPr lang="ru-RU" sz="1600" b="1" i="1" smtClean="0">
                <a:latin typeface="Comic Sans MS" pitchFamily="66" charset="0"/>
              </a:rPr>
              <a:t>(</a:t>
            </a:r>
            <a:r>
              <a:rPr lang="ru-RU" sz="1600" b="1" i="1" u="sng" smtClean="0">
                <a:latin typeface="Comic Sans MS" pitchFamily="66" charset="0"/>
              </a:rPr>
              <a:t>ароморфозом)</a:t>
            </a:r>
            <a:endParaRPr lang="ru-RU" sz="1600" i="1" u="sng" smtClean="0"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1600" b="1" i="1" smtClean="0">
                <a:solidFill>
                  <a:schemeClr val="tx2"/>
                </a:solidFill>
                <a:latin typeface="Comic Sans MS" pitchFamily="66" charset="0"/>
              </a:rPr>
              <a:t>Аллогенеза </a:t>
            </a:r>
            <a:r>
              <a:rPr lang="ru-RU" sz="1600" b="1" i="1" smtClean="0">
                <a:latin typeface="Comic Sans MS" pitchFamily="66" charset="0"/>
              </a:rPr>
              <a:t>–</a:t>
            </a:r>
            <a:r>
              <a:rPr lang="ru-RU" sz="1600" i="1" smtClean="0">
                <a:latin typeface="Comic Sans MS" pitchFamily="66" charset="0"/>
              </a:rPr>
              <a:t> приобретение приспособлений для выживания </a:t>
            </a:r>
            <a:r>
              <a:rPr lang="ru-RU" sz="1600" b="1" i="1" u="sng" smtClean="0">
                <a:latin typeface="Comic Sans MS" pitchFamily="66" charset="0"/>
              </a:rPr>
              <a:t>(идиоадаптация или алломорфоз)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1800" b="1" i="1" smtClean="0">
                <a:latin typeface="Comic Sans MS" pitchFamily="66" charset="0"/>
              </a:rPr>
              <a:t>Биологический регресс </a:t>
            </a:r>
            <a:r>
              <a:rPr lang="ru-RU" sz="1800" i="1" smtClean="0">
                <a:latin typeface="Comic Sans MS" pitchFamily="66" charset="0"/>
              </a:rPr>
              <a:t>достигается путем: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1800" b="1" i="1" smtClean="0">
                <a:solidFill>
                  <a:schemeClr val="tx2"/>
                </a:solidFill>
                <a:latin typeface="Comic Sans MS" pitchFamily="66" charset="0"/>
              </a:rPr>
              <a:t>Катагенеза</a:t>
            </a:r>
            <a:r>
              <a:rPr lang="ru-RU" sz="1800" b="1" i="1" smtClean="0">
                <a:latin typeface="Comic Sans MS" pitchFamily="66" charset="0"/>
              </a:rPr>
              <a:t> – </a:t>
            </a:r>
            <a:r>
              <a:rPr lang="ru-RU" sz="1800" i="1" smtClean="0">
                <a:latin typeface="Comic Sans MS" pitchFamily="66" charset="0"/>
              </a:rPr>
              <a:t>упрощение строения организма </a:t>
            </a:r>
            <a:r>
              <a:rPr lang="ru-RU" sz="1800" i="1" u="sng" smtClean="0">
                <a:latin typeface="Comic Sans MS" pitchFamily="66" charset="0"/>
              </a:rPr>
              <a:t>(дегенерация)</a:t>
            </a:r>
            <a:endParaRPr lang="ru-RU" sz="1600" i="1" u="sng" smtClean="0">
              <a:latin typeface="Comic Sans MS" pitchFamily="66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i="1" u="sng" smtClean="0">
              <a:latin typeface="Comic Sans MS" pitchFamily="66" charset="0"/>
            </a:endParaRPr>
          </a:p>
        </p:txBody>
      </p:sp>
      <p:pic>
        <p:nvPicPr>
          <p:cNvPr id="11268" name="Picture 8" descr="эволюционные пут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1828800"/>
            <a:ext cx="4953000" cy="39624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latin typeface="Comic Sans MS" pitchFamily="66" charset="0"/>
              </a:rPr>
              <a:t>Основные закономерности биологической эволюции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105400" y="1600200"/>
            <a:ext cx="4038600" cy="49530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800" b="1" i="1" u="sng" smtClean="0">
                <a:latin typeface="Comic Sans MS" pitchFamily="66" charset="0"/>
              </a:rPr>
              <a:t>Дивергенция </a:t>
            </a:r>
            <a:r>
              <a:rPr lang="ru-RU" sz="1800" b="1" i="1" smtClean="0">
                <a:latin typeface="Comic Sans MS" pitchFamily="66" charset="0"/>
              </a:rPr>
              <a:t>– </a:t>
            </a:r>
            <a:r>
              <a:rPr lang="ru-RU" sz="1800" i="1" smtClean="0">
                <a:latin typeface="Comic Sans MS" pitchFamily="66" charset="0"/>
              </a:rPr>
              <a:t>распад класса на отряды для лучшего приспособления к окружающей среде</a:t>
            </a:r>
            <a:endParaRPr lang="ru-RU" sz="1800" b="1" i="1" smtClean="0"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800" b="1" i="1" u="sng" smtClean="0">
                <a:latin typeface="Comic Sans MS" pitchFamily="66" charset="0"/>
              </a:rPr>
              <a:t>Конвергенция </a:t>
            </a:r>
            <a:r>
              <a:rPr lang="ru-RU" sz="1800" b="1" i="1" smtClean="0">
                <a:latin typeface="Comic Sans MS" pitchFamily="66" charset="0"/>
              </a:rPr>
              <a:t>–</a:t>
            </a:r>
            <a:r>
              <a:rPr lang="ru-RU" sz="1800" i="1" smtClean="0">
                <a:latin typeface="Comic Sans MS" pitchFamily="66" charset="0"/>
              </a:rPr>
              <a:t> приобретение животными разных систематических групп одинаковых признаков для выживания в сходных условиях</a:t>
            </a:r>
            <a:endParaRPr lang="ru-RU" sz="1800" b="1" i="1" smtClean="0"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800" b="1" i="1" u="sng" smtClean="0">
                <a:latin typeface="Comic Sans MS" pitchFamily="66" charset="0"/>
              </a:rPr>
              <a:t>Параллелизм </a:t>
            </a:r>
            <a:r>
              <a:rPr lang="ru-RU" sz="1800" b="1" i="1" smtClean="0">
                <a:latin typeface="Comic Sans MS" pitchFamily="66" charset="0"/>
              </a:rPr>
              <a:t>–</a:t>
            </a:r>
            <a:r>
              <a:rPr lang="ru-RU" sz="1800" i="1" smtClean="0">
                <a:latin typeface="Comic Sans MS" pitchFamily="66" charset="0"/>
              </a:rPr>
              <a:t> приобретение животными приспособлений для выживания в окружающей среде независимо друг от друга.</a:t>
            </a:r>
          </a:p>
        </p:txBody>
      </p:sp>
      <p:pic>
        <p:nvPicPr>
          <p:cNvPr id="12292" name="Picture 11" descr="Безимени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00200"/>
            <a:ext cx="5181600" cy="48006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455</TotalTime>
  <Words>467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Comic Sans MS</vt:lpstr>
      <vt:lpstr>Times New Roman</vt:lpstr>
      <vt:lpstr>Wingdings</vt:lpstr>
      <vt:lpstr>Клен</vt:lpstr>
      <vt:lpstr>Учение об эволюции</vt:lpstr>
      <vt:lpstr>Эволюционное учение</vt:lpstr>
      <vt:lpstr>Эволюционные теории</vt:lpstr>
      <vt:lpstr> Микроэволюция</vt:lpstr>
      <vt:lpstr>Критерии вида:</vt:lpstr>
      <vt:lpstr>Процессы видообразования:</vt:lpstr>
      <vt:lpstr>Макроэволюция</vt:lpstr>
      <vt:lpstr>Основные направления эволюции:</vt:lpstr>
      <vt:lpstr>Основные закономерности биологической эволюции</vt:lpstr>
      <vt:lpstr>Презентация PowerPoint</vt:lpstr>
      <vt:lpstr>Презентация PowerPoint</vt:lpstr>
      <vt:lpstr>Презентация PowerPoint</vt:lpstr>
      <vt:lpstr>Основные правила эволюции: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Коля</dc:creator>
  <cp:lastModifiedBy>Ноут</cp:lastModifiedBy>
  <cp:revision>14</cp:revision>
  <cp:lastPrinted>1601-01-01T00:00:00Z</cp:lastPrinted>
  <dcterms:created xsi:type="dcterms:W3CDTF">1601-01-01T00:00:00Z</dcterms:created>
  <dcterms:modified xsi:type="dcterms:W3CDTF">2020-05-19T09:09:03Z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