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6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74" r:id="rId9"/>
    <p:sldId id="269" r:id="rId10"/>
    <p:sldId id="268" r:id="rId11"/>
    <p:sldId id="267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D01"/>
    <a:srgbClr val="54E222"/>
    <a:srgbClr val="58C024"/>
    <a:srgbClr val="FFCC00"/>
    <a:srgbClr val="EDFE0E"/>
    <a:srgbClr val="D09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4" autoAdjust="0"/>
    <p:restoredTop sz="94660" autoAdjust="0"/>
  </p:normalViewPr>
  <p:slideViewPr>
    <p:cSldViewPr>
      <p:cViewPr varScale="1">
        <p:scale>
          <a:sx n="75" d="100"/>
          <a:sy n="75" d="100"/>
        </p:scale>
        <p:origin x="123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0D801-D388-4A6E-A3F1-59D77A198CA7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C879D-D3F5-4B98-A51F-0C72C35392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142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C879D-D3F5-4B98-A51F-0C72C353924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D6E07E1-576A-446F-B46F-B778548A3F5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E5E04AE-ABF1-476E-9B4E-E116A332E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07E1-576A-446F-B46F-B778548A3F5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04AE-ABF1-476E-9B4E-E116A332E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07E1-576A-446F-B46F-B778548A3F5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04AE-ABF1-476E-9B4E-E116A332E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D6E07E1-576A-446F-B46F-B778548A3F5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E5E04AE-ABF1-476E-9B4E-E116A332E0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D6E07E1-576A-446F-B46F-B778548A3F5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E5E04AE-ABF1-476E-9B4E-E116A332E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07E1-576A-446F-B46F-B778548A3F5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04AE-ABF1-476E-9B4E-E116A332E0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07E1-576A-446F-B46F-B778548A3F5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04AE-ABF1-476E-9B4E-E116A332E0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D6E07E1-576A-446F-B46F-B778548A3F5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E5E04AE-ABF1-476E-9B4E-E116A332E0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07E1-576A-446F-B46F-B778548A3F5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04AE-ABF1-476E-9B4E-E116A332E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D6E07E1-576A-446F-B46F-B778548A3F5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E5E04AE-ABF1-476E-9B4E-E116A332E0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D6E07E1-576A-446F-B46F-B778548A3F5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E5E04AE-ABF1-476E-9B4E-E116A332E0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D6E07E1-576A-446F-B46F-B778548A3F5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E5E04AE-ABF1-476E-9B4E-E116A332E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2060848"/>
            <a:ext cx="6838528" cy="1510407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Презентация по теме</a:t>
            </a:r>
            <a:br>
              <a:rPr lang="ru-RU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«Средства музыкальной выразительности»</a:t>
            </a:r>
            <a:endParaRPr lang="ru-RU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4509120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vector-6.jpg"/>
          <p:cNvPicPr>
            <a:picLocks noChangeAspect="1"/>
          </p:cNvPicPr>
          <p:nvPr/>
        </p:nvPicPr>
        <p:blipFill>
          <a:blip r:embed="rId2" cstate="print"/>
          <a:srcRect t="6035" r="60405"/>
          <a:stretch>
            <a:fillRect/>
          </a:stretch>
        </p:blipFill>
        <p:spPr>
          <a:xfrm rot="20320592">
            <a:off x="400309" y="5108834"/>
            <a:ext cx="659941" cy="1703449"/>
          </a:xfrm>
          <a:prstGeom prst="rect">
            <a:avLst/>
          </a:prstGeom>
        </p:spPr>
      </p:pic>
      <p:pic>
        <p:nvPicPr>
          <p:cNvPr id="14" name="Рисунок 13" descr="vector-6.jpg"/>
          <p:cNvPicPr>
            <a:picLocks noChangeAspect="1"/>
          </p:cNvPicPr>
          <p:nvPr/>
        </p:nvPicPr>
        <p:blipFill>
          <a:blip r:embed="rId3" cstate="print"/>
          <a:srcRect l="72841" t="62600"/>
          <a:stretch>
            <a:fillRect/>
          </a:stretch>
        </p:blipFill>
        <p:spPr>
          <a:xfrm rot="21387011">
            <a:off x="7714122" y="5114945"/>
            <a:ext cx="1008112" cy="1509938"/>
          </a:xfrm>
          <a:prstGeom prst="rect">
            <a:avLst/>
          </a:prstGeom>
        </p:spPr>
      </p:pic>
      <p:pic>
        <p:nvPicPr>
          <p:cNvPr id="11" name="Рисунок 10" descr="vector-6.jpg"/>
          <p:cNvPicPr>
            <a:picLocks noChangeAspect="1"/>
          </p:cNvPicPr>
          <p:nvPr/>
        </p:nvPicPr>
        <p:blipFill>
          <a:blip r:embed="rId4" cstate="print"/>
          <a:srcRect r="60405"/>
          <a:stretch>
            <a:fillRect/>
          </a:stretch>
        </p:blipFill>
        <p:spPr>
          <a:xfrm>
            <a:off x="7380312" y="0"/>
            <a:ext cx="792088" cy="21758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03648" y="33265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Штрихи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196752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приемы исполнения музыки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2060848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Существует два основных приема исполнения музыки:</a:t>
            </a:r>
            <a:endParaRPr lang="ru-RU" sz="20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924944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Легато (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legato) 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связное исполнение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960" y="2924944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Стаккато (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staccato) 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	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прерывистое исполнение  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 descr="100px-Music-slur.png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5616" y="3429000"/>
            <a:ext cx="2448272" cy="2448272"/>
          </a:xfrm>
          <a:prstGeom prst="rect">
            <a:avLst/>
          </a:prstGeom>
        </p:spPr>
      </p:pic>
      <p:pic>
        <p:nvPicPr>
          <p:cNvPr id="8" name="Рисунок 7" descr="images (3).jpg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76056" y="3861048"/>
            <a:ext cx="2448000" cy="2015952"/>
          </a:xfrm>
          <a:prstGeom prst="rect">
            <a:avLst/>
          </a:prstGeom>
        </p:spPr>
      </p:pic>
      <p:pic>
        <p:nvPicPr>
          <p:cNvPr id="12" name="Рисунок 11" descr="vector-6.jpg"/>
          <p:cNvPicPr>
            <a:picLocks noChangeAspect="1"/>
          </p:cNvPicPr>
          <p:nvPr/>
        </p:nvPicPr>
        <p:blipFill>
          <a:blip r:embed="rId7" cstate="print"/>
          <a:srcRect l="39722" r="35153" b="36350"/>
          <a:stretch>
            <a:fillRect/>
          </a:stretch>
        </p:blipFill>
        <p:spPr>
          <a:xfrm rot="20291471">
            <a:off x="5536162" y="665373"/>
            <a:ext cx="512722" cy="1412776"/>
          </a:xfrm>
          <a:prstGeom prst="rect">
            <a:avLst/>
          </a:prstGeom>
        </p:spPr>
      </p:pic>
      <p:pic>
        <p:nvPicPr>
          <p:cNvPr id="13" name="Рисунок 12" descr="vector-6.jpg"/>
          <p:cNvPicPr>
            <a:picLocks noChangeAspect="1"/>
          </p:cNvPicPr>
          <p:nvPr/>
        </p:nvPicPr>
        <p:blipFill>
          <a:blip r:embed="rId8" cstate="print"/>
          <a:srcRect l="75125" b="40550"/>
          <a:stretch>
            <a:fillRect/>
          </a:stretch>
        </p:blipFill>
        <p:spPr>
          <a:xfrm rot="615921">
            <a:off x="6428250" y="452451"/>
            <a:ext cx="670814" cy="1497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3789040"/>
            <a:ext cx="1668185" cy="2001822"/>
          </a:xfrm>
          <a:prstGeom prst="rect">
            <a:avLst/>
          </a:prstGeom>
        </p:spPr>
      </p:pic>
      <p:pic>
        <p:nvPicPr>
          <p:cNvPr id="11" name="Рисунок 10" descr="5639517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500519"/>
            <a:ext cx="4352207" cy="2948655"/>
          </a:xfrm>
          <a:prstGeom prst="rect">
            <a:avLst/>
          </a:prstGeom>
        </p:spPr>
      </p:pic>
      <p:pic>
        <p:nvPicPr>
          <p:cNvPr id="9" name="Рисунок 8" descr="ico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3068960"/>
            <a:ext cx="1152128" cy="11521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03648" y="332656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Регистр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1124744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часть звукового диапазона, где звуки имеют одинаковую окраску</a:t>
            </a:r>
          </a:p>
          <a:p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Регистр влияет регистр на характер музыки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2492896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Различают три регистра: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4221088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Верхний регистр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96136" y="6488668"/>
            <a:ext cx="2266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Нижний регистр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83768" y="5661248"/>
            <a:ext cx="2310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Средний регистр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gromkost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6955"/>
          <a:stretch>
            <a:fillRect/>
          </a:stretch>
        </p:blipFill>
        <p:spPr>
          <a:xfrm>
            <a:off x="1043608" y="4149080"/>
            <a:ext cx="7098506" cy="23762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31638" y="404664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Динамика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340768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громкость звучания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204864"/>
            <a:ext cx="77048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Динамические оттенки обозначаются итальянскими терминами:</a:t>
            </a:r>
          </a:p>
          <a:p>
            <a:pPr algn="just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forte (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форте)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громко</a:t>
            </a:r>
          </a:p>
          <a:p>
            <a:pPr algn="just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piano (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пиано)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тихо</a:t>
            </a:r>
          </a:p>
          <a:p>
            <a:pPr algn="just"/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mp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меццо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–пиано) – не очень тихо</a:t>
            </a: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mf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меццо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форте) 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не очень громко</a:t>
            </a: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pp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(пианиссимо) – очень тихо</a:t>
            </a: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/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ff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фортиссимо) – очень громко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1772816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Динамика в переводе с греческого - сила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7" descr="images (4)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40000"/>
          </a:blip>
          <a:stretch>
            <a:fillRect/>
          </a:stretch>
        </p:blipFill>
        <p:spPr>
          <a:xfrm rot="20598956">
            <a:off x="6473586" y="515370"/>
            <a:ext cx="1508939" cy="1450903"/>
          </a:xfrm>
          <a:prstGeom prst="rect">
            <a:avLst/>
          </a:prstGeom>
        </p:spPr>
      </p:pic>
      <p:pic>
        <p:nvPicPr>
          <p:cNvPr id="9" name="Рисунок 8" descr="images (4).jpg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lum contrast="30000"/>
          </a:blip>
          <a:stretch>
            <a:fillRect/>
          </a:stretch>
        </p:blipFill>
        <p:spPr>
          <a:xfrm rot="363657">
            <a:off x="348791" y="5612937"/>
            <a:ext cx="1188785" cy="1143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836712"/>
            <a:ext cx="7255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dirty="0">
              <a:solidFill>
                <a:schemeClr val="accent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7112" y="1484784"/>
            <a:ext cx="835292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 smtClean="0">
              <a:solidFill>
                <a:schemeClr val="accent1"/>
              </a:solidFill>
            </a:endParaRPr>
          </a:p>
          <a:p>
            <a:pPr algn="ctr"/>
            <a:r>
              <a:rPr lang="ru-RU" sz="2800" smtClean="0">
                <a:solidFill>
                  <a:schemeClr val="accent1"/>
                </a:solidFill>
              </a:rPr>
              <a:t>Игра «Отгадай-ка»</a:t>
            </a:r>
            <a:endParaRPr lang="ru-RU" sz="2800" dirty="0" smtClean="0">
              <a:solidFill>
                <a:schemeClr val="accent1"/>
              </a:solidFill>
            </a:endParaRPr>
          </a:p>
          <a:p>
            <a:r>
              <a:rPr lang="en-US" b="1" dirty="0" smtClean="0"/>
              <a:t> </a:t>
            </a:r>
            <a:r>
              <a:rPr lang="ru-RU" sz="1700" b="1" dirty="0" smtClean="0"/>
              <a:t>В этой игре все перепутано.</a:t>
            </a:r>
          </a:p>
          <a:p>
            <a:r>
              <a:rPr lang="ru-RU" sz="1700" b="1" dirty="0" smtClean="0"/>
              <a:t> Надо согласовать левую часть с правильным продолжением в правой:</a:t>
            </a:r>
          </a:p>
          <a:p>
            <a:endParaRPr lang="ru-RU" sz="4800" b="1" dirty="0"/>
          </a:p>
          <a:p>
            <a:r>
              <a:rPr lang="ru-RU" sz="2000" b="1" dirty="0" smtClean="0">
                <a:solidFill>
                  <a:schemeClr val="accent5"/>
                </a:solidFill>
              </a:rPr>
              <a:t>Девочка потеряла маму и зовут ее….              легато</a:t>
            </a:r>
          </a:p>
          <a:p>
            <a:endParaRPr lang="ru-RU" sz="2000" b="1" dirty="0" smtClean="0">
              <a:solidFill>
                <a:schemeClr val="accent5"/>
              </a:solidFill>
            </a:endParaRPr>
          </a:p>
          <a:p>
            <a:r>
              <a:rPr lang="ru-RU" sz="2000" b="1" dirty="0" smtClean="0">
                <a:solidFill>
                  <a:schemeClr val="accent5"/>
                </a:solidFill>
              </a:rPr>
              <a:t>Цыплята клюют зернышки…</a:t>
            </a:r>
            <a:r>
              <a:rPr lang="en-US" sz="2000" b="1" dirty="0" smtClean="0">
                <a:solidFill>
                  <a:schemeClr val="accent5"/>
                </a:solidFill>
              </a:rPr>
              <a:t>                              pp</a:t>
            </a:r>
            <a:endParaRPr lang="ru-RU" sz="2000" b="1" dirty="0" smtClean="0">
              <a:solidFill>
                <a:schemeClr val="accent5"/>
              </a:solidFill>
            </a:endParaRPr>
          </a:p>
          <a:p>
            <a:endParaRPr lang="ru-RU" sz="2000" b="1" dirty="0" smtClean="0">
              <a:solidFill>
                <a:schemeClr val="accent5"/>
              </a:solidFill>
            </a:endParaRPr>
          </a:p>
          <a:p>
            <a:r>
              <a:rPr lang="ru-RU" sz="2000" b="1" dirty="0" smtClean="0">
                <a:solidFill>
                  <a:schemeClr val="accent5"/>
                </a:solidFill>
              </a:rPr>
              <a:t> Змея ползет незаметно и …                              </a:t>
            </a:r>
            <a:r>
              <a:rPr lang="en-US" sz="2000" b="1" dirty="0" err="1" smtClean="0">
                <a:solidFill>
                  <a:schemeClr val="accent5"/>
                </a:solidFill>
              </a:rPr>
              <a:t>ff</a:t>
            </a:r>
            <a:endParaRPr lang="ru-RU" sz="2000" b="1" dirty="0" smtClean="0">
              <a:solidFill>
                <a:schemeClr val="accent5"/>
              </a:solidFill>
            </a:endParaRPr>
          </a:p>
          <a:p>
            <a:r>
              <a:rPr lang="ru-RU" sz="2000" b="1" dirty="0" smtClean="0">
                <a:solidFill>
                  <a:schemeClr val="accent5"/>
                </a:solidFill>
              </a:rPr>
              <a:t> </a:t>
            </a:r>
            <a:endParaRPr lang="ru-RU" sz="2000" b="1" dirty="0">
              <a:solidFill>
                <a:schemeClr val="accent5"/>
              </a:solidFill>
            </a:endParaRPr>
          </a:p>
          <a:p>
            <a:r>
              <a:rPr lang="ru-RU" sz="2000" b="1" dirty="0" smtClean="0">
                <a:solidFill>
                  <a:schemeClr val="accent5"/>
                </a:solidFill>
              </a:rPr>
              <a:t>Орел в небе парит гордо и …..                           стаккато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9215">
            <a:off x="8077401" y="5433035"/>
            <a:ext cx="690718" cy="11521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112" y="116632"/>
            <a:ext cx="864096" cy="163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96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908720"/>
            <a:ext cx="8492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5"/>
                </a:solidFill>
              </a:rPr>
              <a:t>Используемая литература:</a:t>
            </a:r>
            <a:endParaRPr lang="ru-RU" sz="4000" b="1" dirty="0">
              <a:solidFill>
                <a:schemeClr val="accent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8221" y="2071943"/>
            <a:ext cx="831965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endParaRPr lang="ru-RU" dirty="0" smtClean="0"/>
          </a:p>
          <a:p>
            <a:pPr marL="342900" lvl="0" indent="-342900">
              <a:buFontTx/>
              <a:buAutoNum type="arabicPeriod"/>
            </a:pPr>
            <a:endParaRPr lang="ru-RU" dirty="0" smtClean="0"/>
          </a:p>
          <a:p>
            <a:pPr marL="342900" lvl="0" indent="-342900">
              <a:buFontTx/>
              <a:buAutoNum type="arabicPeriod"/>
            </a:pPr>
            <a:r>
              <a:rPr lang="ru-RU" dirty="0" smtClean="0"/>
              <a:t>Корольков И. «Крохе –музыканту» Нотная азбука для самых маленьких,</a:t>
            </a:r>
          </a:p>
          <a:p>
            <a:pPr lvl="0"/>
            <a:r>
              <a:rPr lang="ru-RU" dirty="0" smtClean="0"/>
              <a:t>      Феникс, 2012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2. </a:t>
            </a:r>
            <a:r>
              <a:rPr lang="en-US" dirty="0" smtClean="0"/>
              <a:t>  </a:t>
            </a:r>
            <a:r>
              <a:rPr lang="ru-RU" dirty="0" smtClean="0"/>
              <a:t>Михайлова М.А. «Развитие музыкальных способностей детей»,</a:t>
            </a:r>
          </a:p>
          <a:p>
            <a:pPr lvl="0"/>
            <a:r>
              <a:rPr lang="ru-RU" dirty="0" smtClean="0"/>
              <a:t>    </a:t>
            </a:r>
            <a:r>
              <a:rPr lang="en-US" dirty="0" smtClean="0"/>
              <a:t>  </a:t>
            </a:r>
            <a:r>
              <a:rPr lang="ru-RU" dirty="0" smtClean="0"/>
              <a:t>Ярославль, «Академия развития»,1997</a:t>
            </a:r>
          </a:p>
          <a:p>
            <a:pPr lvl="0"/>
            <a:endParaRPr lang="en-US" dirty="0" smtClean="0"/>
          </a:p>
          <a:p>
            <a:pPr marL="342900" lvl="0" indent="-342900">
              <a:buAutoNum type="arabicPeriod" startAt="3"/>
            </a:pPr>
            <a:r>
              <a:rPr lang="ru-RU" dirty="0" smtClean="0"/>
              <a:t>Старовойтова Л.В. «Игра в игру на фортепиано» М.:,2004</a:t>
            </a:r>
          </a:p>
          <a:p>
            <a:pPr marL="342900" lvl="0" indent="-342900">
              <a:buAutoNum type="arabicPeriod" startAt="3"/>
            </a:pPr>
            <a:endParaRPr lang="ru-RU" dirty="0" smtClean="0"/>
          </a:p>
          <a:p>
            <a:pPr lvl="0"/>
            <a:r>
              <a:rPr lang="ru-RU" dirty="0">
                <a:solidFill>
                  <a:prstClr val="black"/>
                </a:solidFill>
              </a:rPr>
              <a:t>4</a:t>
            </a:r>
            <a:r>
              <a:rPr lang="ru-RU" dirty="0" smtClean="0">
                <a:solidFill>
                  <a:prstClr val="black"/>
                </a:solidFill>
              </a:rPr>
              <a:t>.  Шалаева Г.П. «Музыка» Первый учебник вашего малыша 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      </a:t>
            </a:r>
            <a:r>
              <a:rPr lang="ru-RU" dirty="0">
                <a:solidFill>
                  <a:prstClr val="black"/>
                </a:solidFill>
              </a:rPr>
              <a:t>М.:АСТ: Слово,2009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215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Выразительные средства музыки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6872" y="1556792"/>
            <a:ext cx="69127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Музыка передает различные явления жизни при   </a:t>
            </a:r>
          </a:p>
          <a:p>
            <a:r>
              <a:rPr lang="ru-RU" sz="20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   помощи своих особых выразительных средств. </a:t>
            </a:r>
          </a:p>
          <a:p>
            <a:endParaRPr lang="ru-RU" sz="20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   При помощи этих средств композитор выражает в музыке  свои  мысли, чувства и доносит их до слушателя.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146" y="4941168"/>
            <a:ext cx="1118318" cy="16514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49080"/>
            <a:ext cx="1809730" cy="216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368" y="878856"/>
            <a:ext cx="1279475" cy="14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загруженно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988840"/>
            <a:ext cx="3456383" cy="3456383"/>
          </a:xfrm>
          <a:prstGeom prst="rect">
            <a:avLst/>
          </a:prstGeom>
        </p:spPr>
      </p:pic>
      <p:sp>
        <p:nvSpPr>
          <p:cNvPr id="2" name="AutoShape 10"/>
          <p:cNvSpPr>
            <a:spLocks noChangeArrowheads="1"/>
          </p:cNvSpPr>
          <p:nvPr/>
        </p:nvSpPr>
        <p:spPr bwMode="auto">
          <a:xfrm>
            <a:off x="827584" y="764704"/>
            <a:ext cx="2736304" cy="1697360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2300" b="1" dirty="0" smtClean="0">
                <a:solidFill>
                  <a:srgbClr val="FF0000"/>
                </a:solidFill>
                <a:latin typeface="Times New Roman" pitchFamily="18" charset="0"/>
              </a:rPr>
              <a:t>Гармония</a:t>
            </a:r>
          </a:p>
          <a:p>
            <a:endParaRPr lang="ru-RU" dirty="0"/>
          </a:p>
        </p:txBody>
      </p:sp>
      <p:sp>
        <p:nvSpPr>
          <p:cNvPr id="3" name="AutoShape 12"/>
          <p:cNvSpPr>
            <a:spLocks noChangeArrowheads="1"/>
          </p:cNvSpPr>
          <p:nvPr/>
        </p:nvSpPr>
        <p:spPr bwMode="auto">
          <a:xfrm>
            <a:off x="3491880" y="620688"/>
            <a:ext cx="2379712" cy="1275928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dirty="0">
                <a:latin typeface="Calibri" pitchFamily="34" charset="0"/>
              </a:rPr>
              <a:t>    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ЛАД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AutoShape 14"/>
          <p:cNvSpPr>
            <a:spLocks noChangeArrowheads="1"/>
          </p:cNvSpPr>
          <p:nvPr/>
        </p:nvSpPr>
        <p:spPr bwMode="auto">
          <a:xfrm>
            <a:off x="5796136" y="836712"/>
            <a:ext cx="2880320" cy="1629544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dirty="0">
                <a:latin typeface="Calibri" pitchFamily="34" charset="0"/>
              </a:rPr>
              <a:t> </a:t>
            </a:r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</a:rPr>
              <a:t>Мелодия</a:t>
            </a:r>
            <a:endParaRPr lang="ru-RU" sz="2500" b="1" dirty="0">
              <a:solidFill>
                <a:srgbClr val="FF0000"/>
              </a:solidFill>
              <a:latin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AutoShape 15"/>
          <p:cNvSpPr>
            <a:spLocks noChangeArrowheads="1"/>
          </p:cNvSpPr>
          <p:nvPr/>
        </p:nvSpPr>
        <p:spPr bwMode="auto">
          <a:xfrm>
            <a:off x="179512" y="2276872"/>
            <a:ext cx="2371725" cy="1676400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dirty="0" smtClean="0">
                <a:latin typeface="Calibri" pitchFamily="34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Ритм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AutoShape 17"/>
          <p:cNvSpPr>
            <a:spLocks noChangeArrowheads="1"/>
          </p:cNvSpPr>
          <p:nvPr/>
        </p:nvSpPr>
        <p:spPr bwMode="auto">
          <a:xfrm>
            <a:off x="179512" y="3717032"/>
            <a:ext cx="2971800" cy="1800225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Штрихи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AutoShape 18"/>
          <p:cNvSpPr>
            <a:spLocks noChangeArrowheads="1"/>
          </p:cNvSpPr>
          <p:nvPr/>
        </p:nvSpPr>
        <p:spPr bwMode="auto">
          <a:xfrm>
            <a:off x="3563888" y="5445224"/>
            <a:ext cx="3212976" cy="1412776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Динамика</a:t>
            </a:r>
          </a:p>
          <a:p>
            <a:endParaRPr lang="ru-RU" dirty="0"/>
          </a:p>
        </p:txBody>
      </p:sp>
      <p:sp>
        <p:nvSpPr>
          <p:cNvPr id="9" name="AutoShape 16"/>
          <p:cNvSpPr>
            <a:spLocks noChangeArrowheads="1"/>
          </p:cNvSpPr>
          <p:nvPr/>
        </p:nvSpPr>
        <p:spPr bwMode="auto">
          <a:xfrm>
            <a:off x="6156176" y="2420888"/>
            <a:ext cx="2800350" cy="1724025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dirty="0">
                <a:latin typeface="Calibri" pitchFamily="34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Тембр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</a:endParaRPr>
          </a:p>
          <a:p>
            <a:endParaRPr lang="ru-RU" dirty="0"/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auto">
          <a:xfrm>
            <a:off x="6012160" y="4005064"/>
            <a:ext cx="2827784" cy="1800225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lang="ru-RU" sz="1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</a:rPr>
              <a:t>Фактура</a:t>
            </a:r>
            <a:endParaRPr lang="ru-RU" sz="2500" dirty="0"/>
          </a:p>
        </p:txBody>
      </p:sp>
      <p:sp>
        <p:nvSpPr>
          <p:cNvPr id="12" name="AutoShape 17"/>
          <p:cNvSpPr>
            <a:spLocks noChangeArrowheads="1"/>
          </p:cNvSpPr>
          <p:nvPr/>
        </p:nvSpPr>
        <p:spPr bwMode="auto">
          <a:xfrm>
            <a:off x="1043608" y="5373216"/>
            <a:ext cx="2304256" cy="1296169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Темп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51331" y="180109"/>
            <a:ext cx="882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средства музыкальной выразительности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item_37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916832"/>
            <a:ext cx="3914775" cy="4762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31640" y="332656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Ритм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268760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ередование звуков, различных по длительности и силе звучания </a:t>
            </a:r>
          </a:p>
          <a:p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2708920"/>
            <a:ext cx="45365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Графическая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запись ритма образует </a:t>
            </a:r>
            <a:r>
              <a:rPr lang="ru-RU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ритмический </a:t>
            </a:r>
            <a:r>
              <a:rPr lang="ru-RU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рисунок </a:t>
            </a:r>
          </a:p>
          <a:p>
            <a:pPr algn="just"/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/>
            <a:r>
              <a:rPr lang="ru-RU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Виды </a:t>
            </a:r>
            <a:r>
              <a:rPr lang="ru-RU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ритмического рисунка</a:t>
            </a:r>
            <a:r>
              <a:rPr lang="ru-RU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</a:p>
          <a:p>
            <a:pPr algn="just"/>
            <a:endParaRPr lang="ru-RU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пунктирный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ритм 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 латинского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punctus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 точка) образуется от применения длительности с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точкой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синкопа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несовпадение ритмического или динамического акцента с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метрическим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2060848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Ритм в переводе с греческого – мерное течение,       </a:t>
            </a:r>
          </a:p>
          <a:p>
            <a:pPr algn="just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                   стройность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2852936"/>
            <a:ext cx="2160240" cy="2160240"/>
          </a:xfrm>
          <a:prstGeom prst="rect">
            <a:avLst/>
          </a:prstGeom>
        </p:spPr>
      </p:pic>
      <p:pic>
        <p:nvPicPr>
          <p:cNvPr id="7" name="Рисунок 6" descr="ulitka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2492896"/>
            <a:ext cx="2163708" cy="1349506"/>
          </a:xfrm>
          <a:prstGeom prst="rect">
            <a:avLst/>
          </a:prstGeom>
        </p:spPr>
      </p:pic>
      <p:pic>
        <p:nvPicPr>
          <p:cNvPr id="9" name="Рисунок 8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4999378"/>
            <a:ext cx="2592288" cy="18586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74975" y="429491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Темп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1268760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скорость исполнения  музыки</a:t>
            </a:r>
          </a:p>
          <a:p>
            <a:pPr algn="just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Темп влияет на характер музыки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844824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Темп в переводе с латинского – время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2420888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Виды темпа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2996952"/>
            <a:ext cx="741682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медленный (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adagio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</a:p>
          <a:p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	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средний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(moderato)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быстрый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(allegro)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332656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Лад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24744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лаженность музыкальных звуков</a:t>
            </a:r>
          </a:p>
          <a:p>
            <a:pPr algn="just"/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131840" y="5248944"/>
            <a:ext cx="4896544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Минорный лад (минор)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normalizeH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печальный</a:t>
            </a: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грустный, мрачный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06084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Существуют два основных лада: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708920"/>
            <a:ext cx="5040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Мажорный лад (мажор)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– бодрый, жизнерадостный, бодрый</a:t>
            </a:r>
          </a:p>
        </p:txBody>
      </p:sp>
      <p:pic>
        <p:nvPicPr>
          <p:cNvPr id="9" name="Рисунок 8" descr="7tgubhn.jpg"/>
          <p:cNvPicPr>
            <a:picLocks noChangeAspect="1"/>
          </p:cNvPicPr>
          <p:nvPr/>
        </p:nvPicPr>
        <p:blipFill>
          <a:blip r:embed="rId2" cstate="print"/>
          <a:srcRect l="9579" r="52185"/>
          <a:stretch>
            <a:fillRect/>
          </a:stretch>
        </p:blipFill>
        <p:spPr>
          <a:xfrm>
            <a:off x="5868144" y="2204864"/>
            <a:ext cx="2520280" cy="2247900"/>
          </a:xfrm>
          <a:prstGeom prst="rect">
            <a:avLst/>
          </a:prstGeom>
        </p:spPr>
      </p:pic>
      <p:pic>
        <p:nvPicPr>
          <p:cNvPr id="10" name="Рисунок 9" descr="7tgubhn.jpg"/>
          <p:cNvPicPr>
            <a:picLocks noChangeAspect="1"/>
          </p:cNvPicPr>
          <p:nvPr/>
        </p:nvPicPr>
        <p:blipFill>
          <a:blip r:embed="rId2" cstate="print"/>
          <a:srcRect l="58740"/>
          <a:stretch>
            <a:fillRect/>
          </a:stretch>
        </p:blipFill>
        <p:spPr>
          <a:xfrm>
            <a:off x="251520" y="4365104"/>
            <a:ext cx="2719586" cy="224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332656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Мелодия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636912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Мелодию называют душой музыки. </a:t>
            </a:r>
          </a:p>
          <a:p>
            <a:pPr algn="just">
              <a:defRPr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Ее одаривают эпитетами: благородная, возвышенная, вдохновенная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96752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одноголосная последовательность звуков разной высоты, раскрывающая характер  музыкального  произведения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132856"/>
            <a:ext cx="5233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Мелодия в переводе с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греческого – пение, напев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3717032"/>
            <a:ext cx="3600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Мелодия бывает:</a:t>
            </a:r>
          </a:p>
          <a:p>
            <a:pPr algn="just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веселая</a:t>
            </a:r>
          </a:p>
          <a:p>
            <a:pPr algn="just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грустная</a:t>
            </a:r>
          </a:p>
          <a:p>
            <a:pPr algn="just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шаловливая</a:t>
            </a:r>
          </a:p>
          <a:p>
            <a:pPr algn="just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задумчивая</a:t>
            </a:r>
          </a:p>
          <a:p>
            <a:pPr algn="just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энергичная</a:t>
            </a:r>
          </a:p>
          <a:p>
            <a:pPr algn="just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нежная</a:t>
            </a:r>
          </a:p>
          <a:p>
            <a:pPr algn="just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Рисунок 9" descr="загруженное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3429000"/>
            <a:ext cx="3650221" cy="3109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764704"/>
            <a:ext cx="26699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5"/>
                </a:solidFill>
              </a:rPr>
              <a:t>Гармония</a:t>
            </a:r>
            <a:endParaRPr lang="ru-RU" sz="4000" b="1" dirty="0">
              <a:solidFill>
                <a:schemeClr val="accent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780949"/>
            <a:ext cx="68407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/>
                </a:solidFill>
              </a:rPr>
              <a:t>Совместное движение музыкальных звуков, основанное на сочетании, </a:t>
            </a:r>
          </a:p>
          <a:p>
            <a:r>
              <a:rPr lang="ru-RU" sz="2000" b="1" dirty="0">
                <a:solidFill>
                  <a:schemeClr val="accent5"/>
                </a:solidFill>
              </a:rPr>
              <a:t> </a:t>
            </a:r>
            <a:r>
              <a:rPr lang="ru-RU" sz="2000" b="1" dirty="0" smtClean="0">
                <a:solidFill>
                  <a:schemeClr val="accent5"/>
                </a:solidFill>
              </a:rPr>
              <a:t>взаимосвязи звуков в созвучиях, в аккордах</a:t>
            </a:r>
          </a:p>
          <a:p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6866" y="3573016"/>
            <a:ext cx="66850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accent5"/>
              </a:solidFill>
            </a:endParaRPr>
          </a:p>
          <a:p>
            <a:endParaRPr lang="ru-RU" dirty="0">
              <a:solidFill>
                <a:schemeClr val="accent5"/>
              </a:solidFill>
            </a:endParaRPr>
          </a:p>
          <a:p>
            <a:r>
              <a:rPr lang="ru-RU" sz="2000" b="1" dirty="0" smtClean="0">
                <a:solidFill>
                  <a:schemeClr val="accent5"/>
                </a:solidFill>
              </a:rPr>
              <a:t>Слово «гармония» греческое</a:t>
            </a:r>
          </a:p>
          <a:p>
            <a:r>
              <a:rPr lang="ru-RU" sz="2000" b="1" dirty="0" smtClean="0">
                <a:solidFill>
                  <a:schemeClr val="accent5"/>
                </a:solidFill>
              </a:rPr>
              <a:t>        Оно обозначает «созвучие», «соразмерность»</a:t>
            </a:r>
            <a:endParaRPr lang="ru-RU" sz="2000" b="1" dirty="0">
              <a:solidFill>
                <a:schemeClr val="accent5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080" y="116632"/>
            <a:ext cx="2580205" cy="21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81128"/>
            <a:ext cx="1149023" cy="216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256" y="3082671"/>
            <a:ext cx="475488" cy="6926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517232"/>
            <a:ext cx="1440180" cy="8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7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Прямая соединительная линия 64"/>
          <p:cNvCxnSpPr/>
          <p:nvPr/>
        </p:nvCxnSpPr>
        <p:spPr>
          <a:xfrm>
            <a:off x="3419872" y="3789040"/>
            <a:ext cx="792088" cy="172819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3923928" y="3284984"/>
            <a:ext cx="2304256" cy="86409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3779912" y="3501008"/>
            <a:ext cx="2592288" cy="201622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Облако 38"/>
          <p:cNvSpPr/>
          <p:nvPr/>
        </p:nvSpPr>
        <p:spPr>
          <a:xfrm>
            <a:off x="3059832" y="4077072"/>
            <a:ext cx="2160240" cy="1224136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2267744" y="2636912"/>
            <a:ext cx="1440160" cy="1152128"/>
          </a:xfrm>
          <a:prstGeom prst="ellipse">
            <a:avLst/>
          </a:prstGeom>
          <a:solidFill>
            <a:srgbClr val="FFFF00"/>
          </a:solidFill>
          <a:ln>
            <a:solidFill>
              <a:srgbClr val="DCED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блако 36"/>
          <p:cNvSpPr/>
          <p:nvPr/>
        </p:nvSpPr>
        <p:spPr>
          <a:xfrm>
            <a:off x="6228184" y="5373216"/>
            <a:ext cx="2520280" cy="1296144"/>
          </a:xfrm>
          <a:prstGeom prst="cloud">
            <a:avLst/>
          </a:prstGeom>
          <a:solidFill>
            <a:srgbClr val="00B0F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блако 39"/>
          <p:cNvSpPr/>
          <p:nvPr/>
        </p:nvSpPr>
        <p:spPr>
          <a:xfrm>
            <a:off x="3563888" y="5445224"/>
            <a:ext cx="2232248" cy="1224136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блако 34"/>
          <p:cNvSpPr/>
          <p:nvPr/>
        </p:nvSpPr>
        <p:spPr>
          <a:xfrm>
            <a:off x="6156176" y="3933056"/>
            <a:ext cx="2376264" cy="1224136"/>
          </a:xfrm>
          <a:prstGeom prst="cloud">
            <a:avLst/>
          </a:prstGeom>
          <a:solidFill>
            <a:srgbClr val="FFFF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блако 35"/>
          <p:cNvSpPr/>
          <p:nvPr/>
        </p:nvSpPr>
        <p:spPr>
          <a:xfrm>
            <a:off x="323528" y="3933056"/>
            <a:ext cx="2160240" cy="1196752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блако 33"/>
          <p:cNvSpPr/>
          <p:nvPr/>
        </p:nvSpPr>
        <p:spPr>
          <a:xfrm>
            <a:off x="4788024" y="2636912"/>
            <a:ext cx="2520280" cy="1296144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331640" y="404664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Тембр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196752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окраска музыкального звука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1772816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Одна и та же мелодия, исполненная разными инструментами или разными голосами, прозвучит </a:t>
            </a:r>
            <a:b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по-разному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16216" y="422108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звонкий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23928" y="573325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глухой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20072" y="299695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матовый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60232" y="5733256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блестящий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9552" y="414908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холодный</a:t>
            </a:r>
          </a:p>
        </p:txBody>
      </p:sp>
      <p:sp>
        <p:nvSpPr>
          <p:cNvPr id="38" name="Облако 37"/>
          <p:cNvSpPr/>
          <p:nvPr/>
        </p:nvSpPr>
        <p:spPr>
          <a:xfrm>
            <a:off x="467544" y="5373216"/>
            <a:ext cx="2520280" cy="1296144"/>
          </a:xfrm>
          <a:prstGeom prst="cloud">
            <a:avLst/>
          </a:prstGeom>
          <a:solidFill>
            <a:srgbClr val="54E222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971600" y="573325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резкий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47864" y="4365104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мягкий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2339752" y="3789040"/>
            <a:ext cx="144016" cy="21602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2627784" y="3933056"/>
            <a:ext cx="288032" cy="129614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3851920" y="2996952"/>
            <a:ext cx="864096" cy="7200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411760" y="292494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тембр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 flipV="1">
            <a:off x="1043608" y="3429000"/>
            <a:ext cx="1152128" cy="50405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1904</TotalTime>
  <Words>485</Words>
  <Application>Microsoft Office PowerPoint</Application>
  <PresentationFormat>Экран (4:3)</PresentationFormat>
  <Paragraphs>137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Schoolbook</vt:lpstr>
      <vt:lpstr>Times New Roman</vt:lpstr>
      <vt:lpstr>Wingdings</vt:lpstr>
      <vt:lpstr>Wingdings 2</vt:lpstr>
      <vt:lpstr>Эркер</vt:lpstr>
      <vt:lpstr>Презентация по теме «Средства музыкальной выразительности»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Виктория Закутина</dc:creator>
  <cp:lastModifiedBy>Ноут</cp:lastModifiedBy>
  <cp:revision>103</cp:revision>
  <dcterms:created xsi:type="dcterms:W3CDTF">2014-01-27T16:10:32Z</dcterms:created>
  <dcterms:modified xsi:type="dcterms:W3CDTF">2020-04-08T09:11:02Z</dcterms:modified>
</cp:coreProperties>
</file>