
<file path=[Content_Types].xml><?xml version="1.0" encoding="utf-8"?>
<Types xmlns="http://schemas.openxmlformats.org/package/2006/content-types">
  <Default Extension="png" ContentType="image/png"/>
  <Default Extension="jpg_large" ContentType="image/jpe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00" d="100"/>
          <a:sy n="100" d="100"/>
        </p:scale>
        <p:origin x="-972" y="-13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F010A631-A59B-4A8E-B140-12C020EFB92F}" type="datetimeFigureOut">
              <a:rPr lang="ru-RU" smtClean="0"/>
              <a:t>07.04.2020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0BDC8D9-FAE6-4B6A-874E-27BA228915D7}" type="slidenum">
              <a:rPr lang="ru-RU" smtClean="0"/>
              <a:t>‹#›</a:t>
            </a:fld>
            <a:endParaRPr lang="ru-RU"/>
          </a:p>
        </p:txBody>
      </p:sp>
    </p:spTree>
    <p:extLst>
      <p:ext uri="{BB962C8B-B14F-4D97-AF65-F5344CB8AC3E}">
        <p14:creationId xmlns:p14="http://schemas.microsoft.com/office/powerpoint/2010/main" val="1671043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010A631-A59B-4A8E-B140-12C020EFB92F}" type="datetimeFigureOut">
              <a:rPr lang="ru-RU" smtClean="0"/>
              <a:t>07.04.2020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0BDC8D9-FAE6-4B6A-874E-27BA228915D7}" type="slidenum">
              <a:rPr lang="ru-RU" smtClean="0"/>
              <a:t>‹#›</a:t>
            </a:fld>
            <a:endParaRPr lang="ru-RU"/>
          </a:p>
        </p:txBody>
      </p:sp>
    </p:spTree>
    <p:extLst>
      <p:ext uri="{BB962C8B-B14F-4D97-AF65-F5344CB8AC3E}">
        <p14:creationId xmlns:p14="http://schemas.microsoft.com/office/powerpoint/2010/main" val="3374121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010A631-A59B-4A8E-B140-12C020EFB92F}" type="datetimeFigureOut">
              <a:rPr lang="ru-RU" smtClean="0"/>
              <a:t>07.04.2020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0BDC8D9-FAE6-4B6A-874E-27BA228915D7}" type="slidenum">
              <a:rPr lang="ru-RU" smtClean="0"/>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9657085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010A631-A59B-4A8E-B140-12C020EFB92F}" type="datetimeFigureOut">
              <a:rPr lang="ru-RU" smtClean="0"/>
              <a:t>07.04.2020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0BDC8D9-FAE6-4B6A-874E-27BA228915D7}" type="slidenum">
              <a:rPr lang="ru-RU" smtClean="0"/>
              <a:t>‹#›</a:t>
            </a:fld>
            <a:endParaRPr lang="ru-RU"/>
          </a:p>
        </p:txBody>
      </p:sp>
    </p:spTree>
    <p:extLst>
      <p:ext uri="{BB962C8B-B14F-4D97-AF65-F5344CB8AC3E}">
        <p14:creationId xmlns:p14="http://schemas.microsoft.com/office/powerpoint/2010/main" val="25451643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010A631-A59B-4A8E-B140-12C020EFB92F}" type="datetimeFigureOut">
              <a:rPr lang="ru-RU" smtClean="0"/>
              <a:t>07.04.2020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0BDC8D9-FAE6-4B6A-874E-27BA228915D7}"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618853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010A631-A59B-4A8E-B140-12C020EFB92F}" type="datetimeFigureOut">
              <a:rPr lang="ru-RU" smtClean="0"/>
              <a:t>07.04.2020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0BDC8D9-FAE6-4B6A-874E-27BA228915D7}" type="slidenum">
              <a:rPr lang="ru-RU" smtClean="0"/>
              <a:t>‹#›</a:t>
            </a:fld>
            <a:endParaRPr lang="ru-RU"/>
          </a:p>
        </p:txBody>
      </p:sp>
    </p:spTree>
    <p:extLst>
      <p:ext uri="{BB962C8B-B14F-4D97-AF65-F5344CB8AC3E}">
        <p14:creationId xmlns:p14="http://schemas.microsoft.com/office/powerpoint/2010/main" val="23591625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010A631-A59B-4A8E-B140-12C020EFB92F}" type="datetimeFigureOut">
              <a:rPr lang="ru-RU" smtClean="0"/>
              <a:t>07.04.2020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0BDC8D9-FAE6-4B6A-874E-27BA228915D7}" type="slidenum">
              <a:rPr lang="ru-RU" smtClean="0"/>
              <a:t>‹#›</a:t>
            </a:fld>
            <a:endParaRPr lang="ru-RU"/>
          </a:p>
        </p:txBody>
      </p:sp>
    </p:spTree>
    <p:extLst>
      <p:ext uri="{BB962C8B-B14F-4D97-AF65-F5344CB8AC3E}">
        <p14:creationId xmlns:p14="http://schemas.microsoft.com/office/powerpoint/2010/main" val="17478513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010A631-A59B-4A8E-B140-12C020EFB92F}" type="datetimeFigureOut">
              <a:rPr lang="ru-RU" smtClean="0"/>
              <a:t>07.04.2020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0BDC8D9-FAE6-4B6A-874E-27BA228915D7}" type="slidenum">
              <a:rPr lang="ru-RU" smtClean="0"/>
              <a:t>‹#›</a:t>
            </a:fld>
            <a:endParaRPr lang="ru-RU"/>
          </a:p>
        </p:txBody>
      </p:sp>
    </p:spTree>
    <p:extLst>
      <p:ext uri="{BB962C8B-B14F-4D97-AF65-F5344CB8AC3E}">
        <p14:creationId xmlns:p14="http://schemas.microsoft.com/office/powerpoint/2010/main" val="3764909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010A631-A59B-4A8E-B140-12C020EFB92F}" type="datetimeFigureOut">
              <a:rPr lang="ru-RU" smtClean="0"/>
              <a:t>07.04.2020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0BDC8D9-FAE6-4B6A-874E-27BA228915D7}" type="slidenum">
              <a:rPr lang="ru-RU" smtClean="0"/>
              <a:t>‹#›</a:t>
            </a:fld>
            <a:endParaRPr lang="ru-RU"/>
          </a:p>
        </p:txBody>
      </p:sp>
    </p:spTree>
    <p:extLst>
      <p:ext uri="{BB962C8B-B14F-4D97-AF65-F5344CB8AC3E}">
        <p14:creationId xmlns:p14="http://schemas.microsoft.com/office/powerpoint/2010/main" val="3996260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010A631-A59B-4A8E-B140-12C020EFB92F}" type="datetimeFigureOut">
              <a:rPr lang="ru-RU" smtClean="0"/>
              <a:t>07.04.2020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0BDC8D9-FAE6-4B6A-874E-27BA228915D7}" type="slidenum">
              <a:rPr lang="ru-RU" smtClean="0"/>
              <a:t>‹#›</a:t>
            </a:fld>
            <a:endParaRPr lang="ru-RU"/>
          </a:p>
        </p:txBody>
      </p:sp>
    </p:spTree>
    <p:extLst>
      <p:ext uri="{BB962C8B-B14F-4D97-AF65-F5344CB8AC3E}">
        <p14:creationId xmlns:p14="http://schemas.microsoft.com/office/powerpoint/2010/main" val="1035887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F010A631-A59B-4A8E-B140-12C020EFB92F}" type="datetimeFigureOut">
              <a:rPr lang="ru-RU" smtClean="0"/>
              <a:t>07.04.2020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0BDC8D9-FAE6-4B6A-874E-27BA228915D7}" type="slidenum">
              <a:rPr lang="ru-RU" smtClean="0"/>
              <a:t>‹#›</a:t>
            </a:fld>
            <a:endParaRPr lang="ru-RU"/>
          </a:p>
        </p:txBody>
      </p:sp>
    </p:spTree>
    <p:extLst>
      <p:ext uri="{BB962C8B-B14F-4D97-AF65-F5344CB8AC3E}">
        <p14:creationId xmlns:p14="http://schemas.microsoft.com/office/powerpoint/2010/main" val="1045423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F010A631-A59B-4A8E-B140-12C020EFB92F}" type="datetimeFigureOut">
              <a:rPr lang="ru-RU" smtClean="0"/>
              <a:t>07.04.2020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80BDC8D9-FAE6-4B6A-874E-27BA228915D7}" type="slidenum">
              <a:rPr lang="ru-RU" smtClean="0"/>
              <a:t>‹#›</a:t>
            </a:fld>
            <a:endParaRPr lang="ru-RU"/>
          </a:p>
        </p:txBody>
      </p:sp>
    </p:spTree>
    <p:extLst>
      <p:ext uri="{BB962C8B-B14F-4D97-AF65-F5344CB8AC3E}">
        <p14:creationId xmlns:p14="http://schemas.microsoft.com/office/powerpoint/2010/main" val="891604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F010A631-A59B-4A8E-B140-12C020EFB92F}" type="datetimeFigureOut">
              <a:rPr lang="ru-RU" smtClean="0"/>
              <a:t>07.04.2020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80BDC8D9-FAE6-4B6A-874E-27BA228915D7}" type="slidenum">
              <a:rPr lang="ru-RU" smtClean="0"/>
              <a:t>‹#›</a:t>
            </a:fld>
            <a:endParaRPr lang="ru-RU"/>
          </a:p>
        </p:txBody>
      </p:sp>
    </p:spTree>
    <p:extLst>
      <p:ext uri="{BB962C8B-B14F-4D97-AF65-F5344CB8AC3E}">
        <p14:creationId xmlns:p14="http://schemas.microsoft.com/office/powerpoint/2010/main" val="1159180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10A631-A59B-4A8E-B140-12C020EFB92F}" type="datetimeFigureOut">
              <a:rPr lang="ru-RU" smtClean="0"/>
              <a:t>07.04.2020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80BDC8D9-FAE6-4B6A-874E-27BA228915D7}" type="slidenum">
              <a:rPr lang="ru-RU" smtClean="0"/>
              <a:t>‹#›</a:t>
            </a:fld>
            <a:endParaRPr lang="ru-RU"/>
          </a:p>
        </p:txBody>
      </p:sp>
    </p:spTree>
    <p:extLst>
      <p:ext uri="{BB962C8B-B14F-4D97-AF65-F5344CB8AC3E}">
        <p14:creationId xmlns:p14="http://schemas.microsoft.com/office/powerpoint/2010/main" val="1326007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F010A631-A59B-4A8E-B140-12C020EFB92F}" type="datetimeFigureOut">
              <a:rPr lang="ru-RU" smtClean="0"/>
              <a:t>07.04.2020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0BDC8D9-FAE6-4B6A-874E-27BA228915D7}" type="slidenum">
              <a:rPr lang="ru-RU" smtClean="0"/>
              <a:t>‹#›</a:t>
            </a:fld>
            <a:endParaRPr lang="ru-RU"/>
          </a:p>
        </p:txBody>
      </p:sp>
    </p:spTree>
    <p:extLst>
      <p:ext uri="{BB962C8B-B14F-4D97-AF65-F5344CB8AC3E}">
        <p14:creationId xmlns:p14="http://schemas.microsoft.com/office/powerpoint/2010/main" val="3107989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F010A631-A59B-4A8E-B140-12C020EFB92F}" type="datetimeFigureOut">
              <a:rPr lang="ru-RU" smtClean="0"/>
              <a:t>07.04.2020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0BDC8D9-FAE6-4B6A-874E-27BA228915D7}" type="slidenum">
              <a:rPr lang="ru-RU" smtClean="0"/>
              <a:t>‹#›</a:t>
            </a:fld>
            <a:endParaRPr lang="ru-RU"/>
          </a:p>
        </p:txBody>
      </p:sp>
    </p:spTree>
    <p:extLst>
      <p:ext uri="{BB962C8B-B14F-4D97-AF65-F5344CB8AC3E}">
        <p14:creationId xmlns:p14="http://schemas.microsoft.com/office/powerpoint/2010/main" val="1287300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010A631-A59B-4A8E-B140-12C020EFB92F}" type="datetimeFigureOut">
              <a:rPr lang="ru-RU" smtClean="0"/>
              <a:t>07.04.2020</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0BDC8D9-FAE6-4B6A-874E-27BA228915D7}" type="slidenum">
              <a:rPr lang="ru-RU" smtClean="0"/>
              <a:t>‹#›</a:t>
            </a:fld>
            <a:endParaRPr lang="ru-RU"/>
          </a:p>
        </p:txBody>
      </p:sp>
    </p:spTree>
    <p:extLst>
      <p:ext uri="{BB962C8B-B14F-4D97-AF65-F5344CB8AC3E}">
        <p14:creationId xmlns:p14="http://schemas.microsoft.com/office/powerpoint/2010/main" val="18505923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1.wav"/></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19.jpg"/><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audio" Target="../media/audio1.wav"/><Relationship Id="rId1" Type="http://schemas.openxmlformats.org/officeDocument/2006/relationships/slideLayout" Target="../slideLayouts/slideLayout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audio" Target="../media/audio1.wav"/><Relationship Id="rId1" Type="http://schemas.openxmlformats.org/officeDocument/2006/relationships/slideLayout" Target="../slideLayouts/slideLayout6.xml"/><Relationship Id="rId6" Type="http://schemas.openxmlformats.org/officeDocument/2006/relationships/image" Target="../media/image29.jpeg"/><Relationship Id="rId5" Type="http://schemas.openxmlformats.org/officeDocument/2006/relationships/image" Target="../media/image28.jpg"/><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audio" Target="../media/audio1.wav"/><Relationship Id="rId1" Type="http://schemas.openxmlformats.org/officeDocument/2006/relationships/slideLayout" Target="../slideLayouts/slideLayout6.xml"/><Relationship Id="rId6" Type="http://schemas.openxmlformats.org/officeDocument/2006/relationships/audio" Target="../media/audio1.wav"/><Relationship Id="rId5" Type="http://schemas.openxmlformats.org/officeDocument/2006/relationships/image" Target="../media/image8.jpg_large"/><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8.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audio" Target="../media/audio1.wav"/><Relationship Id="rId1" Type="http://schemas.openxmlformats.org/officeDocument/2006/relationships/slideLayout" Target="../slideLayouts/slideLayout6.xml"/><Relationship Id="rId6" Type="http://schemas.openxmlformats.org/officeDocument/2006/relationships/image" Target="../media/image13.jpg_large"/><Relationship Id="rId5" Type="http://schemas.openxmlformats.org/officeDocument/2006/relationships/image" Target="../media/image12.jp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07067" y="0"/>
            <a:ext cx="7766936" cy="1646302"/>
          </a:xfrm>
        </p:spPr>
        <p:txBody>
          <a:bodyPr/>
          <a:lstStyle/>
          <a:p>
            <a:pPr algn="ctr"/>
            <a:r>
              <a:rPr lang="ru-RU" sz="4000" dirty="0" smtClean="0"/>
              <a:t>История русского народного танца</a:t>
            </a:r>
            <a:endParaRPr lang="ru-RU" sz="4000" dirty="0"/>
          </a:p>
        </p:txBody>
      </p:sp>
      <p:sp>
        <p:nvSpPr>
          <p:cNvPr id="3" name="Подзаголовок 2"/>
          <p:cNvSpPr>
            <a:spLocks noGrp="1"/>
          </p:cNvSpPr>
          <p:nvPr>
            <p:ph type="subTitle" idx="1"/>
          </p:nvPr>
        </p:nvSpPr>
        <p:spPr>
          <a:xfrm>
            <a:off x="1507067" y="1896111"/>
            <a:ext cx="7766936" cy="4531849"/>
          </a:xfrm>
        </p:spPr>
        <p:txBody>
          <a:bodyPr anchor="b">
            <a:normAutofit/>
          </a:bodyPr>
          <a:lstStyle/>
          <a:p>
            <a:r>
              <a:rPr lang="ru-RU" sz="800" dirty="0"/>
              <a:t>Выполнила</a:t>
            </a:r>
            <a:r>
              <a:rPr lang="ru-RU" sz="800" dirty="0" smtClean="0"/>
              <a:t>:</a:t>
            </a:r>
          </a:p>
          <a:p>
            <a:r>
              <a:rPr lang="ru-RU" sz="800" dirty="0" smtClean="0"/>
              <a:t>Рамазанова Валентина Дмитриевна</a:t>
            </a:r>
            <a:endParaRPr lang="ru-RU" sz="800" dirty="0"/>
          </a:p>
          <a:p>
            <a:r>
              <a:rPr lang="ru-RU" sz="800" dirty="0" smtClean="0"/>
              <a:t>педагог </a:t>
            </a:r>
            <a:r>
              <a:rPr lang="ru-RU" sz="800" dirty="0"/>
              <a:t>дополнительного </a:t>
            </a:r>
            <a:r>
              <a:rPr lang="ru-RU" sz="800" dirty="0" smtClean="0"/>
              <a:t>образования</a:t>
            </a:r>
          </a:p>
          <a:p>
            <a:r>
              <a:rPr lang="ru-RU" sz="800" dirty="0" smtClean="0"/>
              <a:t>МУ ДО </a:t>
            </a:r>
            <a:r>
              <a:rPr lang="ru-RU" sz="800" dirty="0" smtClean="0"/>
              <a:t>«Центр </a:t>
            </a:r>
            <a:r>
              <a:rPr lang="ru-RU" sz="800" dirty="0" smtClean="0"/>
              <a:t>детского творчества</a:t>
            </a:r>
            <a:endParaRPr lang="ru-RU" sz="800" dirty="0" smtClean="0"/>
          </a:p>
          <a:p>
            <a:r>
              <a:rPr lang="ru-RU" sz="800" dirty="0" smtClean="0"/>
              <a:t>Красноармейского района </a:t>
            </a:r>
            <a:r>
              <a:rPr lang="ru-RU" sz="800" dirty="0" smtClean="0"/>
              <a:t>Волгограда»</a:t>
            </a:r>
            <a:endParaRPr lang="ru-RU" sz="800" dirty="0"/>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6428" y="1646302"/>
            <a:ext cx="7677575" cy="3577548"/>
          </a:xfrm>
          <a:prstGeom prst="rect">
            <a:avLst/>
          </a:prstGeom>
        </p:spPr>
      </p:pic>
    </p:spTree>
    <p:extLst>
      <p:ext uri="{BB962C8B-B14F-4D97-AF65-F5344CB8AC3E}">
        <p14:creationId xmlns:p14="http://schemas.microsoft.com/office/powerpoint/2010/main" val="15597651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5888">
        <p15:prstTrans prst="origami"/>
        <p:sndAc>
          <p:stSnd>
            <p:snd r:embed="rId2" name="chimes.wav"/>
          </p:stSnd>
        </p:sndAc>
      </p:transition>
    </mc:Choice>
    <mc:Fallback xmlns="">
      <p:transition spd="slow" advTm="5888">
        <p:fade/>
        <p:sndAc>
          <p:stSnd>
            <p:snd r:embed="rId4" name="chimes.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3251" y="362138"/>
            <a:ext cx="8596668" cy="660400"/>
          </a:xfrm>
        </p:spPr>
        <p:txBody>
          <a:bodyPr/>
          <a:lstStyle/>
          <a:p>
            <a:pPr algn="ctr"/>
            <a:r>
              <a:rPr lang="ru-RU" dirty="0" smtClean="0">
                <a:solidFill>
                  <a:schemeClr val="accent5"/>
                </a:solidFill>
                <a:effectLst>
                  <a:glow rad="1905000">
                    <a:schemeClr val="accent1">
                      <a:alpha val="40000"/>
                    </a:schemeClr>
                  </a:glow>
                </a:effectLst>
              </a:rPr>
              <a:t>Интересный факт!!</a:t>
            </a:r>
            <a:endParaRPr lang="ru-RU" dirty="0">
              <a:solidFill>
                <a:schemeClr val="accent5"/>
              </a:solidFill>
              <a:effectLst>
                <a:glow rad="1905000">
                  <a:schemeClr val="accent1">
                    <a:alpha val="40000"/>
                  </a:schemeClr>
                </a:glow>
              </a:effectLst>
            </a:endParaRPr>
          </a:p>
        </p:txBody>
      </p:sp>
      <p:sp>
        <p:nvSpPr>
          <p:cNvPr id="3" name="Объект 2"/>
          <p:cNvSpPr>
            <a:spLocks noGrp="1"/>
          </p:cNvSpPr>
          <p:nvPr>
            <p:ph idx="1"/>
          </p:nvPr>
        </p:nvSpPr>
        <p:spPr>
          <a:xfrm>
            <a:off x="-79958" y="1022538"/>
            <a:ext cx="11659339" cy="2013059"/>
          </a:xfrm>
        </p:spPr>
        <p:txBody>
          <a:bodyPr/>
          <a:lstStyle/>
          <a:p>
            <a:r>
              <a:rPr lang="ru-RU" dirty="0"/>
              <a:t>На западе принято считать, что диковинные прыжки и ужимки традиционного русского танца являются следствием холодного климата северной страны. Дескать, "Присядка", "Арабский", "Коза", "Разножка", "Чёрт", "Пистолет", "Кольцо", "</a:t>
            </a:r>
            <a:r>
              <a:rPr lang="ru-RU" dirty="0" err="1"/>
              <a:t>Бочёнок</a:t>
            </a:r>
            <a:r>
              <a:rPr lang="ru-RU" dirty="0"/>
              <a:t>", "Щучка", "Бедуинский", и другие трюки были придуманы русскими, исключительно чтобы согреться. Действительно, большинство традиционных русских праздников справлялись осенью и зимою, когда заканчивались работы в поле. Веселье начиналось с молитвы, потом обильная выпивка и закуски, песни да пляски, а завершал цикл кулачный бой "стенка на стенку". После перерыва процедура повторялась</a:t>
            </a: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35597"/>
            <a:ext cx="3994653" cy="3822403"/>
          </a:xfrm>
          <a:prstGeom prst="rect">
            <a:avLst/>
          </a:prstGeom>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4653" y="3035596"/>
            <a:ext cx="4416568" cy="3822403"/>
          </a:xfrm>
          <a:prstGeom prst="rect">
            <a:avLst/>
          </a:prstGeom>
        </p:spPr>
      </p:pic>
      <p:pic>
        <p:nvPicPr>
          <p:cNvPr id="6" name="Рисунок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11221" y="3035595"/>
            <a:ext cx="3780779" cy="3822404"/>
          </a:xfrm>
          <a:prstGeom prst="rect">
            <a:avLst/>
          </a:prstGeom>
        </p:spPr>
      </p:pic>
    </p:spTree>
    <p:extLst>
      <p:ext uri="{BB962C8B-B14F-4D97-AF65-F5344CB8AC3E}">
        <p14:creationId xmlns:p14="http://schemas.microsoft.com/office/powerpoint/2010/main" val="21541728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50758">
        <p15:prstTrans prst="origami"/>
        <p:sndAc>
          <p:stSnd>
            <p:snd r:embed="rId2" name="chimes.wav"/>
          </p:stSnd>
        </p:sndAc>
      </p:transition>
    </mc:Choice>
    <mc:Fallback xmlns="">
      <p:transition spd="slow" advTm="50758">
        <p:fade/>
        <p:sndAc>
          <p:stSnd>
            <p:snd r:embed="rId6" name="chimes.wav"/>
          </p:stSnd>
        </p:sndAc>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 y="0"/>
            <a:ext cx="11554690" cy="1320800"/>
          </a:xfrm>
        </p:spPr>
        <p:txBody>
          <a:bodyPr>
            <a:noAutofit/>
          </a:bodyPr>
          <a:lstStyle/>
          <a:p>
            <a:pPr algn="ctr"/>
            <a:r>
              <a:rPr lang="ru-RU" sz="4400" dirty="0" smtClean="0">
                <a:solidFill>
                  <a:schemeClr val="accent5"/>
                </a:solidFill>
                <a:effectLst>
                  <a:glow rad="1905000">
                    <a:schemeClr val="accent1">
                      <a:alpha val="40000"/>
                    </a:schemeClr>
                  </a:glow>
                </a:effectLst>
              </a:rPr>
              <a:t>Музыка и костюм как составные части целого</a:t>
            </a:r>
            <a:endParaRPr lang="ru-RU" sz="4400" dirty="0">
              <a:solidFill>
                <a:schemeClr val="accent5"/>
              </a:solidFill>
              <a:effectLst>
                <a:glow rad="1905000">
                  <a:schemeClr val="accent1">
                    <a:alpha val="40000"/>
                  </a:schemeClr>
                </a:glow>
              </a:effectLst>
            </a:endParaRPr>
          </a:p>
        </p:txBody>
      </p:sp>
      <p:sp>
        <p:nvSpPr>
          <p:cNvPr id="3" name="Объект 2"/>
          <p:cNvSpPr>
            <a:spLocks noGrp="1"/>
          </p:cNvSpPr>
          <p:nvPr>
            <p:ph idx="1"/>
          </p:nvPr>
        </p:nvSpPr>
        <p:spPr>
          <a:xfrm>
            <a:off x="67733" y="1403207"/>
            <a:ext cx="9528849" cy="4415701"/>
          </a:xfrm>
        </p:spPr>
        <p:txBody>
          <a:bodyPr>
            <a:noAutofit/>
          </a:bodyPr>
          <a:lstStyle/>
          <a:p>
            <a:r>
              <a:rPr lang="ru-RU" sz="2200" dirty="0"/>
              <a:t> Музыка – душа танца. Она является одним из его выразительных средств, отражает темперамент, чувство ритма, национальные черты и особенности её создателя (народа). Народная музыка насыщена энергией, внутренней силой, удалью и задором, в медленных танцах отличается выразительностью и напевностью. Долгое время в народном быту танцы были связанны с песнями и исполнялись под них. Но постепенно стали появляться танцы, исполняемые только под музыку</a:t>
            </a:r>
            <a:r>
              <a:rPr lang="ru-RU" sz="2200" dirty="0" smtClean="0"/>
              <a:t>.</a:t>
            </a:r>
          </a:p>
          <a:p>
            <a:r>
              <a:rPr lang="ru-RU" sz="2200" dirty="0"/>
              <a:t>Поскольку каждый народный танец имеет множество вариантов, то и музыка меняется от танца к танцу. Традиционные народные мелодии имеют в основе двух – и трёхдольную метрическую структуру. В каждом танце музыка должна соответствовать сюжету, рисунку, лексике и костюму.</a:t>
            </a:r>
          </a:p>
        </p:txBody>
      </p:sp>
    </p:spTree>
    <p:extLst>
      <p:ext uri="{BB962C8B-B14F-4D97-AF65-F5344CB8AC3E}">
        <p14:creationId xmlns:p14="http://schemas.microsoft.com/office/powerpoint/2010/main" val="17600499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51249">
        <p15:prstTrans prst="origami"/>
        <p:sndAc>
          <p:stSnd>
            <p:snd r:embed="rId2" name="chimes.wav"/>
          </p:stSnd>
        </p:sndAc>
      </p:transition>
    </mc:Choice>
    <mc:Fallback xmlns="">
      <p:transition spd="slow" advTm="51249">
        <p:fade/>
        <p:sndAc>
          <p:stSnd>
            <p:snd r:embed="rId3" name="chimes.wav"/>
          </p:stSnd>
        </p:sndAc>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34810" y="130219"/>
            <a:ext cx="2766039" cy="757473"/>
          </a:xfrm>
        </p:spPr>
        <p:txBody>
          <a:bodyPr>
            <a:noAutofit/>
          </a:bodyPr>
          <a:lstStyle/>
          <a:p>
            <a:pPr algn="ctr"/>
            <a:r>
              <a:rPr lang="ru-RU" sz="4400" dirty="0" smtClean="0">
                <a:solidFill>
                  <a:srgbClr val="C00000"/>
                </a:solidFill>
                <a:effectLst>
                  <a:glow rad="1905000">
                    <a:schemeClr val="accent1">
                      <a:alpha val="40000"/>
                    </a:schemeClr>
                  </a:glow>
                </a:effectLst>
              </a:rPr>
              <a:t>Костюм</a:t>
            </a:r>
            <a:endParaRPr lang="ru-RU" sz="4400" dirty="0">
              <a:solidFill>
                <a:srgbClr val="C00000"/>
              </a:solidFill>
              <a:effectLst>
                <a:glow rad="1905000">
                  <a:schemeClr val="accent1">
                    <a:alpha val="40000"/>
                  </a:schemeClr>
                </a:glow>
              </a:effectLst>
            </a:endParaRPr>
          </a:p>
        </p:txBody>
      </p:sp>
      <p:sp>
        <p:nvSpPr>
          <p:cNvPr id="3" name="Объект 2"/>
          <p:cNvSpPr>
            <a:spLocks noGrp="1"/>
          </p:cNvSpPr>
          <p:nvPr>
            <p:ph idx="1"/>
          </p:nvPr>
        </p:nvSpPr>
        <p:spPr>
          <a:xfrm>
            <a:off x="723054" y="1246189"/>
            <a:ext cx="3577342" cy="5471481"/>
          </a:xfrm>
        </p:spPr>
        <p:txBody>
          <a:bodyPr>
            <a:normAutofit/>
          </a:bodyPr>
          <a:lstStyle/>
          <a:p>
            <a:r>
              <a:rPr lang="ru-RU" dirty="0" smtClean="0"/>
              <a:t>Костюм девушки состоит:</a:t>
            </a:r>
          </a:p>
          <a:p>
            <a:r>
              <a:rPr lang="ru-RU" dirty="0" smtClean="0"/>
              <a:t>Сарафан или платье (предпочтительно красное )</a:t>
            </a:r>
          </a:p>
          <a:p>
            <a:r>
              <a:rPr lang="ru-RU" dirty="0" smtClean="0"/>
              <a:t>Кокошник (также не забываем про одну косичку с красной лентой)</a:t>
            </a:r>
          </a:p>
          <a:p>
            <a:r>
              <a:rPr lang="ru-RU" dirty="0" smtClean="0"/>
              <a:t>Платок </a:t>
            </a:r>
          </a:p>
          <a:p>
            <a:r>
              <a:rPr lang="ru-RU" dirty="0" smtClean="0"/>
              <a:t>Туфли </a:t>
            </a:r>
          </a:p>
          <a:p>
            <a:endParaRPr lang="ru-RU" dirty="0"/>
          </a:p>
          <a:p>
            <a:r>
              <a:rPr lang="ru-RU" dirty="0" smtClean="0"/>
              <a:t>Костюм мужчины состоит :</a:t>
            </a:r>
          </a:p>
          <a:p>
            <a:r>
              <a:rPr lang="ru-RU" dirty="0" smtClean="0"/>
              <a:t>Рубашка косоворотка</a:t>
            </a:r>
          </a:p>
          <a:p>
            <a:r>
              <a:rPr lang="ru-RU" dirty="0" smtClean="0"/>
              <a:t>Широкие штаны</a:t>
            </a:r>
          </a:p>
          <a:p>
            <a:r>
              <a:rPr lang="ru-RU" dirty="0" smtClean="0"/>
              <a:t>Кепка</a:t>
            </a:r>
          </a:p>
          <a:p>
            <a:r>
              <a:rPr lang="ru-RU" dirty="0" smtClean="0"/>
              <a:t>Сапоги</a:t>
            </a:r>
          </a:p>
          <a:p>
            <a:endParaRPr lang="ru-RU" dirty="0"/>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2412" y="887692"/>
            <a:ext cx="7719588" cy="5970308"/>
          </a:xfrm>
          <a:prstGeom prst="rect">
            <a:avLst/>
          </a:prstGeom>
        </p:spPr>
      </p:pic>
    </p:spTree>
    <p:extLst>
      <p:ext uri="{BB962C8B-B14F-4D97-AF65-F5344CB8AC3E}">
        <p14:creationId xmlns:p14="http://schemas.microsoft.com/office/powerpoint/2010/main" val="31690878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30774">
        <p15:prstTrans prst="origami"/>
        <p:sndAc>
          <p:stSnd>
            <p:snd r:embed="rId2" name="chimes.wav"/>
          </p:stSnd>
        </p:sndAc>
      </p:transition>
    </mc:Choice>
    <mc:Fallback xmlns="">
      <p:transition spd="slow" advTm="30774">
        <p:fade/>
        <p:sndAc>
          <p:stSnd>
            <p:snd r:embed="rId4" name="chimes.wav"/>
          </p:stSnd>
        </p:sndAc>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39473" y="84499"/>
            <a:ext cx="8596668" cy="875168"/>
          </a:xfrm>
        </p:spPr>
        <p:txBody>
          <a:bodyPr/>
          <a:lstStyle/>
          <a:p>
            <a:r>
              <a:rPr lang="ru-RU" dirty="0" smtClean="0"/>
              <a:t>Великие ансамбли и их руководители.</a:t>
            </a:r>
            <a:endParaRPr lang="ru-RU" dirty="0"/>
          </a:p>
        </p:txBody>
      </p:sp>
      <p:sp>
        <p:nvSpPr>
          <p:cNvPr id="3" name="Объект 2"/>
          <p:cNvSpPr>
            <a:spLocks noGrp="1"/>
          </p:cNvSpPr>
          <p:nvPr>
            <p:ph idx="1"/>
          </p:nvPr>
        </p:nvSpPr>
        <p:spPr>
          <a:xfrm>
            <a:off x="1" y="1041149"/>
            <a:ext cx="12113536" cy="5000213"/>
          </a:xfrm>
        </p:spPr>
        <p:txBody>
          <a:bodyPr>
            <a:normAutofit fontScale="92500" lnSpcReduction="20000"/>
          </a:bodyPr>
          <a:lstStyle/>
          <a:p>
            <a:r>
              <a:rPr lang="ru-RU" sz="1900" dirty="0" err="1">
                <a:solidFill>
                  <a:srgbClr val="C00000"/>
                </a:solidFill>
              </a:rPr>
              <a:t>Госуда́рственный</a:t>
            </a:r>
            <a:r>
              <a:rPr lang="ru-RU" sz="1900" dirty="0">
                <a:solidFill>
                  <a:srgbClr val="C00000"/>
                </a:solidFill>
              </a:rPr>
              <a:t> </a:t>
            </a:r>
            <a:r>
              <a:rPr lang="ru-RU" sz="1900" dirty="0" err="1">
                <a:solidFill>
                  <a:srgbClr val="C00000"/>
                </a:solidFill>
              </a:rPr>
              <a:t>академи́ческий</a:t>
            </a:r>
            <a:r>
              <a:rPr lang="ru-RU" sz="1900" dirty="0">
                <a:solidFill>
                  <a:srgbClr val="C00000"/>
                </a:solidFill>
              </a:rPr>
              <a:t> </a:t>
            </a:r>
            <a:r>
              <a:rPr lang="ru-RU" sz="1900" dirty="0" err="1">
                <a:solidFill>
                  <a:srgbClr val="C00000"/>
                </a:solidFill>
              </a:rPr>
              <a:t>анса́мбль</a:t>
            </a:r>
            <a:r>
              <a:rPr lang="ru-RU" sz="1900" dirty="0">
                <a:solidFill>
                  <a:srgbClr val="C00000"/>
                </a:solidFill>
              </a:rPr>
              <a:t> </a:t>
            </a:r>
            <a:r>
              <a:rPr lang="ru-RU" sz="1900" dirty="0" err="1">
                <a:solidFill>
                  <a:srgbClr val="C00000"/>
                </a:solidFill>
              </a:rPr>
              <a:t>наро́дного</a:t>
            </a:r>
            <a:r>
              <a:rPr lang="ru-RU" sz="1900" dirty="0">
                <a:solidFill>
                  <a:srgbClr val="C00000"/>
                </a:solidFill>
              </a:rPr>
              <a:t> </a:t>
            </a:r>
            <a:r>
              <a:rPr lang="ru-RU" sz="1900" dirty="0" err="1">
                <a:solidFill>
                  <a:srgbClr val="C00000"/>
                </a:solidFill>
              </a:rPr>
              <a:t>та́нца</a:t>
            </a:r>
            <a:r>
              <a:rPr lang="ru-RU" sz="1900" dirty="0">
                <a:solidFill>
                  <a:srgbClr val="C00000"/>
                </a:solidFill>
              </a:rPr>
              <a:t> </a:t>
            </a:r>
            <a:r>
              <a:rPr lang="ru-RU" sz="1900" dirty="0" err="1">
                <a:solidFill>
                  <a:srgbClr val="C00000"/>
                </a:solidFill>
              </a:rPr>
              <a:t>и́мени</a:t>
            </a:r>
            <a:r>
              <a:rPr lang="ru-RU" sz="1900" dirty="0">
                <a:solidFill>
                  <a:srgbClr val="C00000"/>
                </a:solidFill>
              </a:rPr>
              <a:t> </a:t>
            </a:r>
            <a:r>
              <a:rPr lang="ru-RU" sz="1900" dirty="0" err="1">
                <a:solidFill>
                  <a:srgbClr val="C00000"/>
                </a:solidFill>
              </a:rPr>
              <a:t>И́горя</a:t>
            </a:r>
            <a:r>
              <a:rPr lang="ru-RU" sz="1900" dirty="0">
                <a:solidFill>
                  <a:srgbClr val="C00000"/>
                </a:solidFill>
              </a:rPr>
              <a:t> </a:t>
            </a:r>
            <a:r>
              <a:rPr lang="ru-RU" sz="1900" dirty="0" err="1">
                <a:solidFill>
                  <a:srgbClr val="C00000"/>
                </a:solidFill>
              </a:rPr>
              <a:t>Моисе́ева</a:t>
            </a:r>
            <a:r>
              <a:rPr lang="ru-RU" sz="1900" dirty="0">
                <a:solidFill>
                  <a:srgbClr val="C00000"/>
                </a:solidFill>
              </a:rPr>
              <a:t> (ГААНТ) </a:t>
            </a:r>
            <a:r>
              <a:rPr lang="ru-RU" dirty="0"/>
              <a:t>— хореографический ансамбль народного танца, созданный в 1937 году хореографом и балетмейстером Игорем Моисеевым. Является первым в мире профессиональным хореографическим коллективом, который занимается художественной интерпретацией и популяризацией танцевального фольклора народов </a:t>
            </a:r>
            <a:r>
              <a:rPr lang="ru-RU" dirty="0" smtClean="0"/>
              <a:t>мира.</a:t>
            </a:r>
          </a:p>
          <a:p>
            <a:r>
              <a:rPr lang="ru-RU" dirty="0"/>
              <a:t>Игорь Моисеев работал с коллективом до самой смерти и даже находясь в больнице давал рекомендации танцорам после просмотра видеозаписей репетиций </a:t>
            </a:r>
            <a:r>
              <a:rPr lang="ru-RU" dirty="0" smtClean="0"/>
              <a:t>ансамбля. </a:t>
            </a:r>
            <a:r>
              <a:rPr lang="ru-RU" dirty="0"/>
              <a:t>Он умер 2 ноября 2007 года, не дожив двух месяцев до 102 лет. За более чем 70 лет работы Игорь Моисеев поставил около 300 произведений. По его словам, «в жизни ансамбля было одно счастливое обстоятельство: коллектив быстро получил признание и на протяжении десятилетий не знал провалов</a:t>
            </a:r>
            <a:r>
              <a:rPr lang="ru-RU" dirty="0" smtClean="0"/>
              <a:t>». </a:t>
            </a:r>
            <a:r>
              <a:rPr lang="ru-RU" dirty="0"/>
              <a:t>После смерти художественного руководителя ансамбль получил его </a:t>
            </a:r>
            <a:r>
              <a:rPr lang="ru-RU" dirty="0" smtClean="0"/>
              <a:t>имя.</a:t>
            </a:r>
            <a:endParaRPr lang="ru-RU" dirty="0"/>
          </a:p>
          <a:p>
            <a:r>
              <a:rPr lang="ru-RU" dirty="0"/>
              <a:t>Ансамбль продолжил работу и выступал с гастролями как в России, так и за </a:t>
            </a:r>
            <a:r>
              <a:rPr lang="ru-RU" dirty="0" smtClean="0"/>
              <a:t>рубежом. </a:t>
            </a:r>
            <a:r>
              <a:rPr lang="ru-RU" dirty="0"/>
              <a:t>В 2011 году он получил итальянскую хореографическую премию </a:t>
            </a:r>
            <a:r>
              <a:rPr lang="ru-RU" dirty="0" err="1"/>
              <a:t>Anita</a:t>
            </a:r>
            <a:r>
              <a:rPr lang="ru-RU" dirty="0"/>
              <a:t> </a:t>
            </a:r>
            <a:r>
              <a:rPr lang="ru-RU" dirty="0" err="1"/>
              <a:t>Bucchi</a:t>
            </a:r>
            <a:r>
              <a:rPr lang="ru-RU" dirty="0"/>
              <a:t>, а также медаль ЮНЕСКО «Пять континентов</a:t>
            </a:r>
            <a:r>
              <a:rPr lang="ru-RU" dirty="0" smtClean="0"/>
              <a:t>». С </a:t>
            </a:r>
            <a:r>
              <a:rPr lang="ru-RU" dirty="0"/>
              <a:t>2011 года должность художественного руководителя-директора ансамбля занимает Елена </a:t>
            </a:r>
            <a:r>
              <a:rPr lang="ru-RU" dirty="0" smtClean="0"/>
              <a:t>Щербакова. </a:t>
            </a:r>
            <a:r>
              <a:rPr lang="ru-RU" dirty="0"/>
              <a:t>На 2012 год в коллективе работало уже седьмое поколение </a:t>
            </a:r>
            <a:r>
              <a:rPr lang="ru-RU" dirty="0" err="1"/>
              <a:t>моисеевцев</a:t>
            </a:r>
            <a:r>
              <a:rPr lang="ru-RU" dirty="0"/>
              <a:t>: 90 артистов балета и оркестр из 32 музыкантов. Репертуар ансамбля превысил 300 оригинальных </a:t>
            </a:r>
            <a:r>
              <a:rPr lang="ru-RU" dirty="0" smtClean="0"/>
              <a:t>номеров. </a:t>
            </a:r>
            <a:r>
              <a:rPr lang="ru-RU" dirty="0"/>
              <a:t>В 2015-м ансамбль получил статус особо ценного объекта культурного наследия народов </a:t>
            </a:r>
            <a:r>
              <a:rPr lang="ru-RU" dirty="0" smtClean="0"/>
              <a:t>России. </a:t>
            </a:r>
            <a:r>
              <a:rPr lang="ru-RU" dirty="0"/>
              <a:t>На 80-летие ансамбля коллектив сформировал юбилейную программу, которая состояла из произведений в постановке Игоря </a:t>
            </a:r>
            <a:r>
              <a:rPr lang="ru-RU" dirty="0" smtClean="0"/>
              <a:t>Моисеева. </a:t>
            </a:r>
            <a:r>
              <a:rPr lang="ru-RU" dirty="0"/>
              <a:t>Также к юбилею открылась выставка, где были представлены костюмы, неопубликованные рукописи, программки концертов, фотографии участников коллектива, опись подарков ансамбля за 1939—1948 годы и сувенирные спичечные коробки с изображением </a:t>
            </a:r>
            <a:r>
              <a:rPr lang="ru-RU" dirty="0" smtClean="0"/>
              <a:t>артистов.</a:t>
            </a:r>
            <a:endParaRPr lang="ru-RU" dirty="0"/>
          </a:p>
        </p:txBody>
      </p:sp>
    </p:spTree>
    <p:extLst>
      <p:ext uri="{BB962C8B-B14F-4D97-AF65-F5344CB8AC3E}">
        <p14:creationId xmlns:p14="http://schemas.microsoft.com/office/powerpoint/2010/main" val="40227557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71300">
        <p15:prstTrans prst="origami"/>
        <p:sndAc>
          <p:stSnd>
            <p:snd r:embed="rId2" name="chimes.wav"/>
          </p:stSnd>
        </p:sndAc>
      </p:transition>
    </mc:Choice>
    <mc:Fallback xmlns="">
      <p:transition spd="slow" advTm="71300">
        <p:fade/>
        <p:sndAc>
          <p:stSnd>
            <p:snd r:embed="rId3" name="chimes.wav"/>
          </p:stSnd>
        </p:sndAc>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426" y="111660"/>
            <a:ext cx="9629142" cy="802740"/>
          </a:xfrm>
        </p:spPr>
        <p:txBody>
          <a:bodyPr>
            <a:normAutofit/>
          </a:bodyPr>
          <a:lstStyle/>
          <a:p>
            <a:r>
              <a:rPr lang="ru-RU" sz="2000" dirty="0" smtClean="0">
                <a:solidFill>
                  <a:srgbClr val="C00000"/>
                </a:solidFill>
              </a:rPr>
              <a:t>Фотографии с первого выступления </a:t>
            </a:r>
            <a:r>
              <a:rPr lang="ru-RU" sz="2000" dirty="0" err="1" smtClean="0">
                <a:solidFill>
                  <a:srgbClr val="C00000"/>
                </a:solidFill>
              </a:rPr>
              <a:t>Госуда́рственного</a:t>
            </a:r>
            <a:r>
              <a:rPr lang="ru-RU" sz="2000" dirty="0" smtClean="0">
                <a:solidFill>
                  <a:srgbClr val="C00000"/>
                </a:solidFill>
              </a:rPr>
              <a:t> </a:t>
            </a:r>
            <a:r>
              <a:rPr lang="ru-RU" sz="2000" dirty="0" err="1" smtClean="0">
                <a:solidFill>
                  <a:srgbClr val="C00000"/>
                </a:solidFill>
              </a:rPr>
              <a:t>академи́ческого</a:t>
            </a:r>
            <a:r>
              <a:rPr lang="ru-RU" sz="2000" dirty="0" smtClean="0">
                <a:solidFill>
                  <a:srgbClr val="C00000"/>
                </a:solidFill>
              </a:rPr>
              <a:t>  </a:t>
            </a:r>
            <a:r>
              <a:rPr lang="ru-RU" sz="2000" dirty="0" err="1" smtClean="0">
                <a:solidFill>
                  <a:srgbClr val="C00000"/>
                </a:solidFill>
              </a:rPr>
              <a:t>анса́мбля</a:t>
            </a:r>
            <a:r>
              <a:rPr lang="ru-RU" sz="2000" dirty="0" smtClean="0">
                <a:solidFill>
                  <a:srgbClr val="C00000"/>
                </a:solidFill>
              </a:rPr>
              <a:t> </a:t>
            </a:r>
            <a:r>
              <a:rPr lang="ru-RU" sz="2000" dirty="0" err="1" smtClean="0">
                <a:solidFill>
                  <a:srgbClr val="C00000"/>
                </a:solidFill>
              </a:rPr>
              <a:t>наро́дного</a:t>
            </a:r>
            <a:r>
              <a:rPr lang="ru-RU" sz="2000" dirty="0" smtClean="0">
                <a:solidFill>
                  <a:srgbClr val="C00000"/>
                </a:solidFill>
              </a:rPr>
              <a:t> </a:t>
            </a:r>
            <a:r>
              <a:rPr lang="ru-RU" sz="2000" dirty="0" err="1">
                <a:solidFill>
                  <a:srgbClr val="C00000"/>
                </a:solidFill>
              </a:rPr>
              <a:t>та́нца</a:t>
            </a:r>
            <a:r>
              <a:rPr lang="ru-RU" sz="2000" dirty="0">
                <a:solidFill>
                  <a:srgbClr val="C00000"/>
                </a:solidFill>
              </a:rPr>
              <a:t> </a:t>
            </a:r>
            <a:r>
              <a:rPr lang="ru-RU" sz="2000" dirty="0" err="1">
                <a:solidFill>
                  <a:srgbClr val="C00000"/>
                </a:solidFill>
              </a:rPr>
              <a:t>и́мени</a:t>
            </a:r>
            <a:r>
              <a:rPr lang="ru-RU" sz="2000" dirty="0">
                <a:solidFill>
                  <a:srgbClr val="C00000"/>
                </a:solidFill>
              </a:rPr>
              <a:t> </a:t>
            </a:r>
            <a:r>
              <a:rPr lang="ru-RU" sz="2000" dirty="0" err="1">
                <a:solidFill>
                  <a:srgbClr val="C00000"/>
                </a:solidFill>
              </a:rPr>
              <a:t>И́горя</a:t>
            </a:r>
            <a:r>
              <a:rPr lang="ru-RU" sz="2000" dirty="0">
                <a:solidFill>
                  <a:srgbClr val="C00000"/>
                </a:solidFill>
              </a:rPr>
              <a:t> </a:t>
            </a:r>
            <a:r>
              <a:rPr lang="ru-RU" sz="2000" dirty="0" err="1">
                <a:solidFill>
                  <a:srgbClr val="C00000"/>
                </a:solidFill>
              </a:rPr>
              <a:t>Моисе́ева</a:t>
            </a:r>
            <a:r>
              <a:rPr lang="ru-RU" sz="2000" dirty="0">
                <a:solidFill>
                  <a:srgbClr val="C00000"/>
                </a:solidFill>
              </a:rPr>
              <a:t> </a:t>
            </a:r>
            <a:r>
              <a:rPr lang="ru-RU" sz="2000" dirty="0" smtClean="0">
                <a:solidFill>
                  <a:srgbClr val="C00000"/>
                </a:solidFill>
              </a:rPr>
              <a:t>и его фото посередине</a:t>
            </a:r>
            <a:endParaRPr lang="ru-RU" sz="2000" dirty="0">
              <a:solidFill>
                <a:srgbClr val="C00000"/>
              </a:solidFill>
            </a:endParaRP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14400"/>
            <a:ext cx="4583109" cy="3023857"/>
          </a:xfrm>
          <a:prstGeom prst="rect">
            <a:avLst/>
          </a:prstGeom>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938256"/>
            <a:ext cx="4583109" cy="2919743"/>
          </a:xfrm>
          <a:prstGeom prst="rect">
            <a:avLst/>
          </a:prstGeom>
        </p:spPr>
      </p:pic>
      <p:pic>
        <p:nvPicPr>
          <p:cNvPr id="5" name="Рисунок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30836" y="914400"/>
            <a:ext cx="4261164" cy="3221595"/>
          </a:xfrm>
          <a:prstGeom prst="rect">
            <a:avLst/>
          </a:prstGeom>
        </p:spPr>
      </p:pic>
      <p:pic>
        <p:nvPicPr>
          <p:cNvPr id="6" name="Рисунок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30837" y="4135995"/>
            <a:ext cx="4261164" cy="2722005"/>
          </a:xfrm>
          <a:prstGeom prst="rect">
            <a:avLst/>
          </a:prstGeom>
        </p:spPr>
      </p:pic>
      <p:pic>
        <p:nvPicPr>
          <p:cNvPr id="7" name="Рисунок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83109" y="914400"/>
            <a:ext cx="3347726" cy="5943599"/>
          </a:xfrm>
          <a:prstGeom prst="rect">
            <a:avLst/>
          </a:prstGeom>
        </p:spPr>
      </p:pic>
    </p:spTree>
    <p:extLst>
      <p:ext uri="{BB962C8B-B14F-4D97-AF65-F5344CB8AC3E}">
        <p14:creationId xmlns:p14="http://schemas.microsoft.com/office/powerpoint/2010/main" val="14039068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20979">
        <p15:prstTrans prst="origami"/>
        <p:sndAc>
          <p:stSnd>
            <p:snd r:embed="rId2" name="chimes.wav"/>
          </p:stSnd>
        </p:sndAc>
      </p:transition>
    </mc:Choice>
    <mc:Fallback xmlns="">
      <p:transition spd="slow" advTm="20979">
        <p:fade/>
        <p:sndAc>
          <p:stSnd>
            <p:snd r:embed="rId8" name="chimes.wav"/>
          </p:stSnd>
        </p:sndAc>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911" y="129766"/>
            <a:ext cx="12006571" cy="6615066"/>
          </a:xfrm>
        </p:spPr>
        <p:txBody>
          <a:bodyPr>
            <a:noAutofit/>
          </a:bodyPr>
          <a:lstStyle/>
          <a:p>
            <a:r>
              <a:rPr lang="ru-RU" sz="1800" dirty="0" err="1">
                <a:solidFill>
                  <a:srgbClr val="C00000"/>
                </a:solidFill>
              </a:rPr>
              <a:t>Госуда́рственный</a:t>
            </a:r>
            <a:r>
              <a:rPr lang="ru-RU" sz="1800" dirty="0">
                <a:solidFill>
                  <a:srgbClr val="C00000"/>
                </a:solidFill>
              </a:rPr>
              <a:t> </a:t>
            </a:r>
            <a:r>
              <a:rPr lang="ru-RU" sz="1800" dirty="0" err="1">
                <a:solidFill>
                  <a:srgbClr val="C00000"/>
                </a:solidFill>
              </a:rPr>
              <a:t>академи́ческий</a:t>
            </a:r>
            <a:r>
              <a:rPr lang="ru-RU" sz="1800" dirty="0">
                <a:solidFill>
                  <a:srgbClr val="C00000"/>
                </a:solidFill>
              </a:rPr>
              <a:t> </a:t>
            </a:r>
            <a:r>
              <a:rPr lang="ru-RU" sz="1800" dirty="0" err="1">
                <a:solidFill>
                  <a:srgbClr val="C00000"/>
                </a:solidFill>
              </a:rPr>
              <a:t>хореографи́ческий</a:t>
            </a:r>
            <a:r>
              <a:rPr lang="ru-RU" sz="1800" dirty="0">
                <a:solidFill>
                  <a:srgbClr val="C00000"/>
                </a:solidFill>
              </a:rPr>
              <a:t> </a:t>
            </a:r>
            <a:r>
              <a:rPr lang="ru-RU" sz="1800" dirty="0" err="1">
                <a:solidFill>
                  <a:srgbClr val="C00000"/>
                </a:solidFill>
              </a:rPr>
              <a:t>анса́мбль</a:t>
            </a:r>
            <a:r>
              <a:rPr lang="ru-RU" sz="1800" dirty="0">
                <a:solidFill>
                  <a:srgbClr val="C00000"/>
                </a:solidFill>
              </a:rPr>
              <a:t> «Берёзка» </a:t>
            </a:r>
            <a:r>
              <a:rPr lang="ru-RU" sz="1800" dirty="0" err="1">
                <a:solidFill>
                  <a:srgbClr val="C00000"/>
                </a:solidFill>
              </a:rPr>
              <a:t>и́мени</a:t>
            </a:r>
            <a:r>
              <a:rPr lang="ru-RU" sz="1800" dirty="0">
                <a:solidFill>
                  <a:srgbClr val="C00000"/>
                </a:solidFill>
              </a:rPr>
              <a:t> Н. С. </a:t>
            </a:r>
            <a:r>
              <a:rPr lang="ru-RU" sz="1800" dirty="0" err="1">
                <a:solidFill>
                  <a:srgbClr val="C00000"/>
                </a:solidFill>
              </a:rPr>
              <a:t>Наде́ждиной</a:t>
            </a:r>
            <a:r>
              <a:rPr lang="ru-RU" sz="1800" dirty="0">
                <a:solidFill>
                  <a:srgbClr val="C00000"/>
                </a:solidFill>
              </a:rPr>
              <a:t> </a:t>
            </a:r>
            <a:r>
              <a:rPr lang="ru-RU" sz="1400" dirty="0">
                <a:solidFill>
                  <a:schemeClr val="tx1"/>
                </a:solidFill>
              </a:rPr>
              <a:t>— советский и российский хореографический ансамбль русского народного танца, созданный в 1948 году советским балетмейстером и хореографом Надеждой Сергеевной Надеждиной (1904—1979), имя которой коллектив носит с июня 2000 года.</a:t>
            </a:r>
            <a:br>
              <a:rPr lang="ru-RU" sz="1400" dirty="0">
                <a:solidFill>
                  <a:schemeClr val="tx1"/>
                </a:solidFill>
              </a:rPr>
            </a:br>
            <a:r>
              <a:rPr lang="ru-RU" sz="1400" dirty="0">
                <a:solidFill>
                  <a:schemeClr val="tx1"/>
                </a:solidFill>
              </a:rPr>
              <a:t/>
            </a:r>
            <a:br>
              <a:rPr lang="ru-RU" sz="1400" dirty="0">
                <a:solidFill>
                  <a:schemeClr val="tx1"/>
                </a:solidFill>
              </a:rPr>
            </a:br>
            <a:r>
              <a:rPr lang="ru-RU" sz="1400" dirty="0">
                <a:solidFill>
                  <a:schemeClr val="tx1"/>
                </a:solidFill>
              </a:rPr>
              <a:t>23 декабря 2006 года ансамбль принят в ведение Управления делами Президента Российской </a:t>
            </a:r>
            <a:r>
              <a:rPr lang="ru-RU" sz="1400" dirty="0" smtClean="0">
                <a:solidFill>
                  <a:schemeClr val="tx1"/>
                </a:solidFill>
              </a:rPr>
              <a:t>Федерации.</a:t>
            </a:r>
            <a:r>
              <a:rPr lang="ru-RU" sz="1400" dirty="0">
                <a:solidFill>
                  <a:schemeClr val="tx1"/>
                </a:solidFill>
              </a:rPr>
              <a:t/>
            </a:r>
            <a:br>
              <a:rPr lang="ru-RU" sz="1400" dirty="0">
                <a:solidFill>
                  <a:schemeClr val="tx1"/>
                </a:solidFill>
              </a:rPr>
            </a:br>
            <a:r>
              <a:rPr lang="ru-RU" sz="1400" dirty="0">
                <a:solidFill>
                  <a:schemeClr val="tx1"/>
                </a:solidFill>
              </a:rPr>
              <a:t/>
            </a:r>
            <a:br>
              <a:rPr lang="ru-RU" sz="1400" dirty="0">
                <a:solidFill>
                  <a:schemeClr val="tx1"/>
                </a:solidFill>
              </a:rPr>
            </a:br>
            <a:r>
              <a:rPr lang="ru-RU" sz="1400" dirty="0">
                <a:solidFill>
                  <a:schemeClr val="tx1"/>
                </a:solidFill>
              </a:rPr>
              <a:t>Полное наименование — Федеральное государственное бюджетное учреждение культуры «Государственный академический хореографический ансамбль „Берёзка“ имени Н. С. Надеждиной» Управления делами Президента Российской Федерации.</a:t>
            </a:r>
            <a:br>
              <a:rPr lang="ru-RU" sz="1400" dirty="0">
                <a:solidFill>
                  <a:schemeClr val="tx1"/>
                </a:solidFill>
              </a:rPr>
            </a:br>
            <a:r>
              <a:rPr lang="ru-RU" sz="1400" dirty="0">
                <a:solidFill>
                  <a:schemeClr val="tx1"/>
                </a:solidFill>
              </a:rPr>
              <a:t/>
            </a:r>
            <a:br>
              <a:rPr lang="ru-RU" sz="1400" dirty="0">
                <a:solidFill>
                  <a:schemeClr val="tx1"/>
                </a:solidFill>
              </a:rPr>
            </a:br>
            <a:r>
              <a:rPr lang="ru-RU" sz="1400" dirty="0">
                <a:solidFill>
                  <a:schemeClr val="tx1"/>
                </a:solidFill>
              </a:rPr>
              <a:t>Более трёх десятилетий художественным руководителем ансамбля со дня его основания в 1948 году являлась Надежда Сергеевна Надеждина (народная артистка СССР с 1966 года), а после её смерти в 1979 году танцевальный коллектив возглавила ведущая солистка «Берёзки» и первый помощник Н. С. Надеждиной Мира Михайловна Кольцова (народная артистка СССР с 1989 года), которая занимает эту должность по настоящее время</a:t>
            </a:r>
            <a:r>
              <a:rPr lang="ru-RU" sz="1400" dirty="0" smtClean="0">
                <a:solidFill>
                  <a:schemeClr val="tx1"/>
                </a:solidFill>
              </a:rPr>
              <a:t>.</a:t>
            </a:r>
            <a:br>
              <a:rPr lang="ru-RU" sz="1400" dirty="0" smtClean="0">
                <a:solidFill>
                  <a:schemeClr val="tx1"/>
                </a:solidFill>
              </a:rPr>
            </a:br>
            <a:r>
              <a:rPr lang="ru-RU" sz="1400" dirty="0">
                <a:solidFill>
                  <a:schemeClr val="tx1"/>
                </a:solidFill>
              </a:rPr>
              <a:t/>
            </a:r>
            <a:br>
              <a:rPr lang="ru-RU" sz="1400" dirty="0">
                <a:solidFill>
                  <a:schemeClr val="tx1"/>
                </a:solidFill>
              </a:rPr>
            </a:br>
            <a:r>
              <a:rPr lang="ru-RU" sz="1400" dirty="0">
                <a:solidFill>
                  <a:schemeClr val="tx1"/>
                </a:solidFill>
              </a:rPr>
              <a:t>Первое профессиональное выступление ансамбля состоялось в июне 1948 года на площадке московского летнего эстрадного театра «Эрмитаж» с русским девичьим хороводом «Берёзка» в исполнении девушек в довольно длинных бело-красных сарафанах с веточками берёзы в руках под мелодию русской народной хороводной песни «Во поле берёзка стояла…». Хоровод был поставлен основателем и художественным руководителем коллектива Надеждой Сергеевной Надеждиной и имел немалый успех. От этой постановки ансамбль и получил своё название. Всего за более чем тридцатилетнюю творческую деятельность Н. С. Надеждиной было поставлено более сорока сценических произведений на народной основе.</a:t>
            </a:r>
            <a:br>
              <a:rPr lang="ru-RU" sz="1400" dirty="0">
                <a:solidFill>
                  <a:schemeClr val="tx1"/>
                </a:solidFill>
              </a:rPr>
            </a:br>
            <a:r>
              <a:rPr lang="ru-RU" sz="1400" dirty="0">
                <a:solidFill>
                  <a:schemeClr val="tx1"/>
                </a:solidFill>
              </a:rPr>
              <a:t>За все годы концертной деятельности коллектива, по сведениям прессы, хороводы ансамбля «Берёзка» прошли «плывущим» шагом расстояние, превышающее длину экватора. Гастроли ансамбля сопровождались триумфальным успехом и принесли коллективу мировое признание. Творениям Надежды Надеждиной восторженно аплодировали на всех континентах </a:t>
            </a:r>
            <a:r>
              <a:rPr lang="ru-RU" sz="1400" dirty="0" smtClean="0">
                <a:solidFill>
                  <a:schemeClr val="tx1"/>
                </a:solidFill>
              </a:rPr>
              <a:t>планеты.</a:t>
            </a:r>
            <a:r>
              <a:rPr lang="ru-RU" sz="1400" dirty="0">
                <a:solidFill>
                  <a:schemeClr val="tx1"/>
                </a:solidFill>
              </a:rPr>
              <a:t/>
            </a:r>
            <a:br>
              <a:rPr lang="ru-RU" sz="1400" dirty="0">
                <a:solidFill>
                  <a:schemeClr val="tx1"/>
                </a:solidFill>
              </a:rPr>
            </a:br>
            <a:r>
              <a:rPr lang="ru-RU" sz="1400" dirty="0">
                <a:solidFill>
                  <a:schemeClr val="tx1"/>
                </a:solidFill>
              </a:rPr>
              <a:t/>
            </a:r>
            <a:br>
              <a:rPr lang="ru-RU" sz="1400" dirty="0">
                <a:solidFill>
                  <a:schemeClr val="tx1"/>
                </a:solidFill>
              </a:rPr>
            </a:br>
            <a:r>
              <a:rPr lang="ru-RU" sz="1400" dirty="0">
                <a:solidFill>
                  <a:schemeClr val="tx1"/>
                </a:solidFill>
              </a:rPr>
              <a:t>Ансамбль «Берёзка» давал концерты более чем в восьмидесяти странах мира, таких как: США, Япония, </a:t>
            </a:r>
            <a:r>
              <a:rPr lang="ru-RU" sz="1400" dirty="0" smtClean="0">
                <a:solidFill>
                  <a:schemeClr val="tx1"/>
                </a:solidFill>
              </a:rPr>
              <a:t>Франция, </a:t>
            </a:r>
            <a:r>
              <a:rPr lang="ru-RU" sz="1400" dirty="0">
                <a:solidFill>
                  <a:schemeClr val="tx1"/>
                </a:solidFill>
              </a:rPr>
              <a:t>Южная Корея, </a:t>
            </a:r>
            <a:r>
              <a:rPr lang="ru-RU" sz="1400" dirty="0" smtClean="0">
                <a:solidFill>
                  <a:schemeClr val="tx1"/>
                </a:solidFill>
              </a:rPr>
              <a:t>Колумбия, Аргентина, </a:t>
            </a:r>
            <a:r>
              <a:rPr lang="ru-RU" sz="1400" dirty="0">
                <a:solidFill>
                  <a:schemeClr val="tx1"/>
                </a:solidFill>
              </a:rPr>
              <a:t>Чили, Венесуэла, Греция, </a:t>
            </a:r>
            <a:r>
              <a:rPr lang="ru-RU" sz="1400" dirty="0" smtClean="0">
                <a:solidFill>
                  <a:schemeClr val="tx1"/>
                </a:solidFill>
              </a:rPr>
              <a:t>Китай, </a:t>
            </a:r>
            <a:r>
              <a:rPr lang="ru-RU" sz="1400" dirty="0">
                <a:solidFill>
                  <a:schemeClr val="tx1"/>
                </a:solidFill>
              </a:rPr>
              <a:t>Италия, </a:t>
            </a:r>
            <a:r>
              <a:rPr lang="ru-RU" sz="1400" dirty="0" smtClean="0">
                <a:solidFill>
                  <a:schemeClr val="tx1"/>
                </a:solidFill>
              </a:rPr>
              <a:t>КНДР, </a:t>
            </a:r>
            <a:r>
              <a:rPr lang="ru-RU" sz="1400" dirty="0">
                <a:solidFill>
                  <a:schemeClr val="tx1"/>
                </a:solidFill>
              </a:rPr>
              <a:t>Турция, Швейцария, Бельгия, Хорватия, Сербия, </a:t>
            </a:r>
            <a:r>
              <a:rPr lang="ru-RU" sz="1400" dirty="0" smtClean="0">
                <a:solidFill>
                  <a:schemeClr val="tx1"/>
                </a:solidFill>
              </a:rPr>
              <a:t>Польша, Египет, </a:t>
            </a:r>
            <a:r>
              <a:rPr lang="ru-RU" sz="1400" dirty="0">
                <a:solidFill>
                  <a:schemeClr val="tx1"/>
                </a:solidFill>
              </a:rPr>
              <a:t>Социалистическая Республика </a:t>
            </a:r>
            <a:r>
              <a:rPr lang="ru-RU" sz="1400" dirty="0" smtClean="0">
                <a:solidFill>
                  <a:schemeClr val="tx1"/>
                </a:solidFill>
              </a:rPr>
              <a:t>Вьетнам </a:t>
            </a:r>
            <a:r>
              <a:rPr lang="ru-RU" sz="1400" dirty="0">
                <a:solidFill>
                  <a:schemeClr val="tx1"/>
                </a:solidFill>
              </a:rPr>
              <a:t>и др.</a:t>
            </a:r>
            <a:br>
              <a:rPr lang="ru-RU" sz="1400" dirty="0">
                <a:solidFill>
                  <a:schemeClr val="tx1"/>
                </a:solidFill>
              </a:rPr>
            </a:br>
            <a:endParaRPr lang="ru-RU" sz="1400" dirty="0">
              <a:solidFill>
                <a:schemeClr val="tx1"/>
              </a:solidFill>
            </a:endParaRPr>
          </a:p>
        </p:txBody>
      </p:sp>
    </p:spTree>
    <p:extLst>
      <p:ext uri="{BB962C8B-B14F-4D97-AF65-F5344CB8AC3E}">
        <p14:creationId xmlns:p14="http://schemas.microsoft.com/office/powerpoint/2010/main" val="38019176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70818">
        <p15:prstTrans prst="origami"/>
        <p:sndAc>
          <p:stSnd>
            <p:snd r:embed="rId2" name="chimes.wav"/>
          </p:stSnd>
        </p:sndAc>
      </p:transition>
    </mc:Choice>
    <mc:Fallback xmlns="">
      <p:transition spd="slow" advTm="70818">
        <p:fade/>
        <p:sndAc>
          <p:stSnd>
            <p:snd r:embed="rId3" name="chimes.wav"/>
          </p:stSnd>
        </p:sndAc>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806" y="93551"/>
            <a:ext cx="10141556" cy="440603"/>
          </a:xfrm>
        </p:spPr>
        <p:txBody>
          <a:bodyPr>
            <a:normAutofit/>
          </a:bodyPr>
          <a:lstStyle/>
          <a:p>
            <a:r>
              <a:rPr lang="ru-RU" sz="2000" dirty="0" smtClean="0">
                <a:solidFill>
                  <a:srgbClr val="C00000"/>
                </a:solidFill>
              </a:rPr>
              <a:t>Фотографии ансамбля «Березка» и Надежды Сергеевной Надеждиной по середине</a:t>
            </a:r>
            <a:endParaRPr lang="ru-RU" sz="2000" dirty="0">
              <a:solidFill>
                <a:srgbClr val="C00000"/>
              </a:solidFill>
            </a:endParaRP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34154"/>
            <a:ext cx="4807390" cy="2951430"/>
          </a:xfrm>
          <a:prstGeom prst="rect">
            <a:avLst/>
          </a:prstGeom>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3485584"/>
            <a:ext cx="4807390" cy="3372416"/>
          </a:xfrm>
          <a:prstGeom prst="rect">
            <a:avLst/>
          </a:prstGeom>
        </p:spPr>
      </p:pic>
      <p:pic>
        <p:nvPicPr>
          <p:cNvPr id="5" name="Рисунок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85156" y="534155"/>
            <a:ext cx="4206844" cy="2951430"/>
          </a:xfrm>
          <a:prstGeom prst="rect">
            <a:avLst/>
          </a:prstGeom>
        </p:spPr>
      </p:pic>
      <p:pic>
        <p:nvPicPr>
          <p:cNvPr id="6" name="Рисунок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85154" y="3485584"/>
            <a:ext cx="4206845" cy="3372416"/>
          </a:xfrm>
          <a:prstGeom prst="rect">
            <a:avLst/>
          </a:prstGeom>
        </p:spPr>
      </p:pic>
      <p:pic>
        <p:nvPicPr>
          <p:cNvPr id="7" name="Рисунок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07390" y="534154"/>
            <a:ext cx="3177763" cy="6323846"/>
          </a:xfrm>
          <a:prstGeom prst="rect">
            <a:avLst/>
          </a:prstGeom>
        </p:spPr>
      </p:pic>
    </p:spTree>
    <p:extLst>
      <p:ext uri="{BB962C8B-B14F-4D97-AF65-F5344CB8AC3E}">
        <p14:creationId xmlns:p14="http://schemas.microsoft.com/office/powerpoint/2010/main" val="10277055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21110">
        <p15:prstTrans prst="origami"/>
        <p:sndAc>
          <p:stSnd>
            <p:snd r:embed="rId2" name="chimes.wav"/>
          </p:stSnd>
        </p:sndAc>
      </p:transition>
    </mc:Choice>
    <mc:Fallback xmlns="">
      <p:transition spd="slow" advTm="21110">
        <p:fade/>
        <p:sndAc>
          <p:stSnd>
            <p:snd r:embed="rId8" name="chimes.wav"/>
          </p:stSnd>
        </p:sndAc>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5853" y="211247"/>
            <a:ext cx="8596668" cy="1320800"/>
          </a:xfrm>
        </p:spPr>
        <p:txBody>
          <a:bodyPr/>
          <a:lstStyle/>
          <a:p>
            <a:pPr algn="ctr"/>
            <a:r>
              <a:rPr lang="ru-RU" dirty="0" smtClean="0"/>
              <a:t>Домашнее задание !</a:t>
            </a:r>
            <a:br>
              <a:rPr lang="ru-RU" dirty="0" smtClean="0"/>
            </a:br>
            <a:endParaRPr lang="ru-RU" dirty="0"/>
          </a:p>
        </p:txBody>
      </p:sp>
      <p:sp>
        <p:nvSpPr>
          <p:cNvPr id="3" name="Объект 2"/>
          <p:cNvSpPr>
            <a:spLocks noGrp="1"/>
          </p:cNvSpPr>
          <p:nvPr>
            <p:ph idx="1"/>
          </p:nvPr>
        </p:nvSpPr>
        <p:spPr>
          <a:xfrm>
            <a:off x="595853" y="1047013"/>
            <a:ext cx="8596668" cy="3880773"/>
          </a:xfrm>
        </p:spPr>
        <p:txBody>
          <a:bodyPr/>
          <a:lstStyle/>
          <a:p>
            <a:r>
              <a:rPr lang="ru-RU" dirty="0" smtClean="0"/>
              <a:t>Прочитать внимательно и </a:t>
            </a:r>
            <a:r>
              <a:rPr lang="ru-RU" dirty="0" err="1" smtClean="0"/>
              <a:t>узучить</a:t>
            </a:r>
            <a:r>
              <a:rPr lang="ru-RU" dirty="0" smtClean="0"/>
              <a:t> данный материал.</a:t>
            </a:r>
          </a:p>
          <a:p>
            <a:r>
              <a:rPr lang="ru-RU" dirty="0" smtClean="0"/>
              <a:t>Запомнить даты, жанры , трюки и костюмы.</a:t>
            </a:r>
          </a:p>
          <a:p>
            <a:r>
              <a:rPr lang="ru-RU" dirty="0" smtClean="0"/>
              <a:t>Потом я вам сделаю тест по этой теме.</a:t>
            </a:r>
          </a:p>
          <a:p>
            <a:endParaRPr lang="ru-RU" dirty="0"/>
          </a:p>
          <a:p>
            <a:endParaRPr lang="ru-RU" dirty="0" smtClean="0"/>
          </a:p>
          <a:p>
            <a:pPr marL="0" indent="0" algn="ctr">
              <a:buNone/>
            </a:pPr>
            <a:r>
              <a:rPr lang="ru-RU" sz="3600" dirty="0" smtClean="0"/>
              <a:t>Желаю Вам удачи!</a:t>
            </a:r>
            <a:endParaRPr lang="ru-RU" sz="3600" dirty="0"/>
          </a:p>
        </p:txBody>
      </p:sp>
      <p:sp>
        <p:nvSpPr>
          <p:cNvPr id="5" name="Улыбающееся лицо 4"/>
          <p:cNvSpPr/>
          <p:nvPr/>
        </p:nvSpPr>
        <p:spPr>
          <a:xfrm>
            <a:off x="6971168" y="588475"/>
            <a:ext cx="2544024" cy="2118511"/>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0817756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10881">
        <p15:prstTrans prst="origami"/>
        <p:sndAc>
          <p:stSnd>
            <p:snd r:embed="rId2" name="chimes.wav"/>
          </p:stSnd>
        </p:sndAc>
      </p:transition>
    </mc:Choice>
    <mc:Fallback xmlns="">
      <p:transition spd="slow" advTm="10881">
        <p:fade/>
        <p:sndAc>
          <p:stSnd>
            <p:snd r:embed="rId3" name="chimes.wav"/>
          </p:st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9105" y="202193"/>
            <a:ext cx="8596668" cy="6515477"/>
          </a:xfrm>
        </p:spPr>
        <p:txBody>
          <a:bodyPr>
            <a:normAutofit/>
          </a:bodyPr>
          <a:lstStyle/>
          <a:p>
            <a:pPr algn="ctr"/>
            <a:r>
              <a:rPr lang="ru-RU" b="1" dirty="0" smtClean="0">
                <a:solidFill>
                  <a:schemeClr val="accent5">
                    <a:lumMod val="75000"/>
                  </a:schemeClr>
                </a:solidFill>
              </a:rPr>
              <a:t>ПОНЯТИЕ </a:t>
            </a:r>
            <a:r>
              <a:rPr lang="ru-RU" b="1" dirty="0">
                <a:solidFill>
                  <a:schemeClr val="accent5">
                    <a:lumMod val="75000"/>
                  </a:schemeClr>
                </a:solidFill>
              </a:rPr>
              <a:t>«</a:t>
            </a:r>
            <a:r>
              <a:rPr lang="ru-RU" b="1" dirty="0" smtClean="0">
                <a:solidFill>
                  <a:schemeClr val="accent5">
                    <a:lumMod val="75000"/>
                  </a:schemeClr>
                </a:solidFill>
              </a:rPr>
              <a:t>НАРОДНЫЙ </a:t>
            </a:r>
            <a:r>
              <a:rPr lang="ru-RU" b="1" dirty="0">
                <a:solidFill>
                  <a:schemeClr val="accent5">
                    <a:lumMod val="75000"/>
                  </a:schemeClr>
                </a:solidFill>
              </a:rPr>
              <a:t>ТАНЕЦ » </a:t>
            </a:r>
            <a:r>
              <a:rPr lang="ru-RU" dirty="0">
                <a:solidFill>
                  <a:schemeClr val="accent5">
                    <a:lumMod val="75000"/>
                  </a:schemeClr>
                </a:solidFill>
              </a:rPr>
              <a:t>Народный танец </a:t>
            </a:r>
            <a:r>
              <a:rPr lang="ru-RU" dirty="0"/>
              <a:t>– </a:t>
            </a:r>
            <a:r>
              <a:rPr lang="ru-RU" dirty="0">
                <a:solidFill>
                  <a:schemeClr val="tx2"/>
                </a:solidFill>
              </a:rPr>
              <a:t>искусство, основанное на творчестве самого народа. Он возник на основе трудовой деятельности человека. В танце народ передаёт свои мысли, чувства, настроение, отношения к жизненным явлениям. Народный танец всегда имеет ясную тему и идею - он всегда содержателен.</a:t>
            </a:r>
          </a:p>
        </p:txBody>
      </p:sp>
    </p:spTree>
    <p:extLst>
      <p:ext uri="{BB962C8B-B14F-4D97-AF65-F5344CB8AC3E}">
        <p14:creationId xmlns:p14="http://schemas.microsoft.com/office/powerpoint/2010/main" val="40970874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40503">
        <p15:prstTrans prst="origami"/>
        <p:sndAc>
          <p:stSnd>
            <p:snd r:embed="rId2" name="chimes.wav"/>
          </p:stSnd>
        </p:sndAc>
      </p:transition>
    </mc:Choice>
    <mc:Fallback xmlns="">
      <p:transition spd="slow" advTm="40503">
        <p:fade/>
        <p:sndAc>
          <p:stSnd>
            <p:snd r:embed="rId3" name="chimes.wav"/>
          </p:stSnd>
        </p:sndAc>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533298" cy="6857999"/>
          </a:xfrm>
          <a:prstGeom prst="rect">
            <a:avLst/>
          </a:prstGeom>
        </p:spPr>
      </p:pic>
    </p:spTree>
    <p:extLst>
      <p:ext uri="{BB962C8B-B14F-4D97-AF65-F5344CB8AC3E}">
        <p14:creationId xmlns:p14="http://schemas.microsoft.com/office/powerpoint/2010/main" val="39254966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31427">
        <p15:prstTrans prst="origami"/>
        <p:sndAc>
          <p:stSnd>
            <p:snd r:embed="rId2" name="chimes.wav"/>
          </p:stSnd>
        </p:sndAc>
      </p:transition>
    </mc:Choice>
    <mc:Fallback xmlns="">
      <p:transition spd="slow" advTm="31427">
        <p:fade/>
        <p:sndAc>
          <p:stSnd>
            <p:snd r:embed="rId4" name="chimes.wav"/>
          </p:stSnd>
        </p:sndAc>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0160000" cy="6477000"/>
          </a:xfrm>
          <a:prstGeom prst="rect">
            <a:avLst/>
          </a:prstGeom>
        </p:spPr>
      </p:pic>
    </p:spTree>
    <p:extLst>
      <p:ext uri="{BB962C8B-B14F-4D97-AF65-F5344CB8AC3E}">
        <p14:creationId xmlns:p14="http://schemas.microsoft.com/office/powerpoint/2010/main" val="3886319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40589">
        <p15:prstTrans prst="origami"/>
        <p:sndAc>
          <p:stSnd>
            <p:snd r:embed="rId2" name="chimes.wav"/>
          </p:stSnd>
        </p:sndAc>
      </p:transition>
    </mc:Choice>
    <mc:Fallback xmlns="">
      <p:transition spd="slow" advTm="40589">
        <p:fade/>
        <p:sndAc>
          <p:stSnd>
            <p:snd r:embed="rId4" name="chimes.wav"/>
          </p:stSnd>
        </p:sndAc>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805" y="135801"/>
            <a:ext cx="11345668" cy="2299580"/>
          </a:xfrm>
        </p:spPr>
        <p:txBody>
          <a:bodyPr>
            <a:noAutofit/>
          </a:bodyPr>
          <a:lstStyle/>
          <a:p>
            <a:r>
              <a:rPr lang="ru-RU" sz="2000" dirty="0">
                <a:solidFill>
                  <a:schemeClr val="accent5">
                    <a:lumMod val="75000"/>
                  </a:schemeClr>
                </a:solidFill>
                <a:latin typeface="+mn-lt"/>
              </a:rPr>
              <a:t>ДРЕВНЕРУССКОЕ </a:t>
            </a:r>
            <a:r>
              <a:rPr lang="ru-RU" sz="2000" dirty="0" smtClean="0">
                <a:solidFill>
                  <a:schemeClr val="accent5">
                    <a:lumMod val="75000"/>
                  </a:schemeClr>
                </a:solidFill>
                <a:latin typeface="+mn-lt"/>
              </a:rPr>
              <a:t>ФЕОДАЛЬНОЕ ГОСУДАРСТВО </a:t>
            </a:r>
            <a:r>
              <a:rPr lang="ru-RU" sz="2000" dirty="0">
                <a:solidFill>
                  <a:schemeClr val="accent5">
                    <a:lumMod val="75000"/>
                  </a:schemeClr>
                </a:solidFill>
                <a:latin typeface="+mn-lt"/>
              </a:rPr>
              <a:t>X-XI вв.</a:t>
            </a:r>
            <a:r>
              <a:rPr lang="ru-RU" sz="1100" dirty="0">
                <a:latin typeface="+mn-lt"/>
              </a:rPr>
              <a:t/>
            </a:r>
            <a:br>
              <a:rPr lang="ru-RU" sz="1100" dirty="0">
                <a:latin typeface="+mn-lt"/>
              </a:rPr>
            </a:br>
            <a:r>
              <a:rPr lang="ru-RU" sz="1100" dirty="0">
                <a:latin typeface="+mn-lt"/>
              </a:rPr>
              <a:t/>
            </a:r>
            <a:br>
              <a:rPr lang="ru-RU" sz="1100" dirty="0">
                <a:latin typeface="+mn-lt"/>
              </a:rPr>
            </a:br>
            <a:r>
              <a:rPr lang="ru-RU" sz="1600" dirty="0">
                <a:solidFill>
                  <a:schemeClr val="tx1"/>
                </a:solidFill>
                <a:latin typeface="+mn-lt"/>
              </a:rPr>
              <a:t>В этот период на Руси </a:t>
            </a:r>
            <a:r>
              <a:rPr lang="ru-RU" sz="1600" dirty="0" smtClean="0">
                <a:solidFill>
                  <a:schemeClr val="tx1"/>
                </a:solidFill>
                <a:latin typeface="+mn-lt"/>
              </a:rPr>
              <a:t>распространилось скоморошество</a:t>
            </a:r>
            <a:r>
              <a:rPr lang="ru-RU" sz="1600" dirty="0">
                <a:solidFill>
                  <a:schemeClr val="tx1"/>
                </a:solidFill>
                <a:latin typeface="+mn-lt"/>
              </a:rPr>
              <a:t>. Скоморохи были плясунами, песенниками, игрецами, актерами.</a:t>
            </a:r>
            <a:br>
              <a:rPr lang="ru-RU" sz="1600" dirty="0">
                <a:solidFill>
                  <a:schemeClr val="tx1"/>
                </a:solidFill>
                <a:latin typeface="+mn-lt"/>
              </a:rPr>
            </a:br>
            <a:r>
              <a:rPr lang="ru-RU" sz="1600" dirty="0">
                <a:solidFill>
                  <a:schemeClr val="tx1"/>
                </a:solidFill>
                <a:latin typeface="+mn-lt"/>
              </a:rPr>
              <a:t/>
            </a:r>
            <a:br>
              <a:rPr lang="ru-RU" sz="1600" dirty="0">
                <a:solidFill>
                  <a:schemeClr val="tx1"/>
                </a:solidFill>
                <a:latin typeface="+mn-lt"/>
              </a:rPr>
            </a:br>
            <a:r>
              <a:rPr lang="ru-RU" sz="1600" dirty="0">
                <a:solidFill>
                  <a:schemeClr val="tx1"/>
                </a:solidFill>
                <a:latin typeface="+mn-lt"/>
              </a:rPr>
              <a:t>Они не только совершенствовали созданное народом, но и сочиняли новые песни, хороводы, пляски, прививали любовь к русскому народному танцу</a:t>
            </a:r>
            <a:r>
              <a:rPr lang="ru-RU" sz="1600" dirty="0" smtClean="0">
                <a:solidFill>
                  <a:schemeClr val="tx1"/>
                </a:solidFill>
                <a:latin typeface="+mn-lt"/>
              </a:rPr>
              <a:t>. Также скоморохи много путешествовали из города в город, так они перенимали  новые движения танца у жителей, а также  показывали жителям на площадях свои танцы.</a:t>
            </a:r>
            <a:endParaRPr lang="ru-RU" sz="1600" dirty="0">
              <a:solidFill>
                <a:schemeClr val="tx1"/>
              </a:solidFill>
              <a:latin typeface="+mn-lt"/>
            </a:endParaRPr>
          </a:p>
        </p:txBody>
      </p:sp>
      <p:pic>
        <p:nvPicPr>
          <p:cNvPr id="6" name="Объект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19276" y="2435381"/>
            <a:ext cx="4487702" cy="4246076"/>
          </a:xfrm>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97513" y="2616450"/>
            <a:ext cx="7194487" cy="4241549"/>
          </a:xfrm>
          <a:prstGeom prst="rect">
            <a:avLst/>
          </a:prstGeom>
        </p:spPr>
      </p:pic>
    </p:spTree>
    <p:extLst>
      <p:ext uri="{BB962C8B-B14F-4D97-AF65-F5344CB8AC3E}">
        <p14:creationId xmlns:p14="http://schemas.microsoft.com/office/powerpoint/2010/main" val="12118045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46169">
        <p15:prstTrans prst="origami"/>
        <p:sndAc>
          <p:stSnd>
            <p:snd r:embed="rId2" name="chimes.wav"/>
          </p:stSnd>
        </p:sndAc>
      </p:transition>
    </mc:Choice>
    <mc:Fallback xmlns="">
      <p:transition spd="slow" advTm="46169">
        <p:fade/>
        <p:sndAc>
          <p:stSnd>
            <p:snd r:embed="rId5" name="chimes.wav"/>
          </p:stSnd>
        </p:sndAc>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233" y="193140"/>
            <a:ext cx="11514666" cy="1364056"/>
          </a:xfrm>
        </p:spPr>
        <p:txBody>
          <a:bodyPr>
            <a:normAutofit/>
          </a:bodyPr>
          <a:lstStyle/>
          <a:p>
            <a:r>
              <a:rPr lang="ru-RU" sz="1800" dirty="0">
                <a:solidFill>
                  <a:schemeClr val="tx1"/>
                </a:solidFill>
              </a:rPr>
              <a:t>Невозможно выделить один период из </a:t>
            </a:r>
            <a:r>
              <a:rPr lang="ru-RU" sz="1800" dirty="0" smtClean="0">
                <a:solidFill>
                  <a:schemeClr val="tx1"/>
                </a:solidFill>
              </a:rPr>
              <a:t>истории Древней </a:t>
            </a:r>
            <a:r>
              <a:rPr lang="ru-RU" sz="1800" dirty="0">
                <a:solidFill>
                  <a:schemeClr val="tx1"/>
                </a:solidFill>
              </a:rPr>
              <a:t>Руси, когда зародился народный танец</a:t>
            </a:r>
            <a:r>
              <a:rPr lang="ru-RU" sz="1800" dirty="0" smtClean="0">
                <a:solidFill>
                  <a:schemeClr val="tx1"/>
                </a:solidFill>
              </a:rPr>
              <a:t>.</a:t>
            </a:r>
            <a:r>
              <a:rPr lang="ru-RU" sz="1800" dirty="0">
                <a:solidFill>
                  <a:schemeClr val="tx1"/>
                </a:solidFill>
              </a:rPr>
              <a:t/>
            </a:r>
            <a:br>
              <a:rPr lang="ru-RU" sz="1800" dirty="0">
                <a:solidFill>
                  <a:schemeClr val="tx1"/>
                </a:solidFill>
              </a:rPr>
            </a:br>
            <a:r>
              <a:rPr lang="ru-RU" sz="1800" dirty="0">
                <a:solidFill>
                  <a:schemeClr val="tx1"/>
                </a:solidFill>
              </a:rPr>
              <a:t>В основном народный танец был привязан </a:t>
            </a:r>
            <a:r>
              <a:rPr lang="ru-RU" sz="1800" dirty="0" smtClean="0">
                <a:solidFill>
                  <a:schemeClr val="tx1"/>
                </a:solidFill>
              </a:rPr>
              <a:t>к церковным </a:t>
            </a:r>
            <a:r>
              <a:rPr lang="ru-RU" sz="1800" dirty="0">
                <a:solidFill>
                  <a:schemeClr val="tx1"/>
                </a:solidFill>
              </a:rPr>
              <a:t>праздникам</a:t>
            </a:r>
            <a:r>
              <a:rPr lang="ru-RU" sz="1800" dirty="0" smtClean="0">
                <a:solidFill>
                  <a:schemeClr val="tx1"/>
                </a:solidFill>
              </a:rPr>
              <a:t>.</a:t>
            </a:r>
            <a:r>
              <a:rPr lang="ru-RU" sz="1800" dirty="0">
                <a:solidFill>
                  <a:schemeClr val="tx1"/>
                </a:solidFill>
              </a:rPr>
              <a:t/>
            </a:r>
            <a:br>
              <a:rPr lang="ru-RU" sz="1800" dirty="0">
                <a:solidFill>
                  <a:schemeClr val="tx1"/>
                </a:solidFill>
              </a:rPr>
            </a:br>
            <a:r>
              <a:rPr lang="ru-RU" sz="1800" dirty="0">
                <a:solidFill>
                  <a:schemeClr val="tx1"/>
                </a:solidFill>
              </a:rPr>
              <a:t>Люди танцевали на свадьбах, Масленице, </a:t>
            </a:r>
            <a:r>
              <a:rPr lang="ru-RU" sz="1800" dirty="0" smtClean="0">
                <a:solidFill>
                  <a:schemeClr val="tx1"/>
                </a:solidFill>
              </a:rPr>
              <a:t>в Рождество</a:t>
            </a:r>
            <a:r>
              <a:rPr lang="ru-RU" sz="1800" dirty="0">
                <a:solidFill>
                  <a:schemeClr val="tx1"/>
                </a:solidFill>
              </a:rPr>
              <a:t>, на Ивана Купала</a:t>
            </a:r>
            <a:r>
              <a:rPr lang="ru-RU" sz="1800" dirty="0" smtClean="0">
                <a:solidFill>
                  <a:schemeClr val="tx1"/>
                </a:solidFill>
              </a:rPr>
              <a:t>.</a:t>
            </a:r>
            <a:r>
              <a:rPr lang="ru-RU" sz="1800" dirty="0">
                <a:solidFill>
                  <a:schemeClr val="tx1"/>
                </a:solidFill>
              </a:rPr>
              <a:t/>
            </a:r>
            <a:br>
              <a:rPr lang="ru-RU" sz="1800" dirty="0">
                <a:solidFill>
                  <a:schemeClr val="tx1"/>
                </a:solidFill>
              </a:rPr>
            </a:br>
            <a:r>
              <a:rPr lang="ru-RU" sz="1800" dirty="0">
                <a:solidFill>
                  <a:schemeClr val="tx1"/>
                </a:solidFill>
              </a:rPr>
              <a:t>Один из самых красивых танцев, можно </a:t>
            </a:r>
            <a:r>
              <a:rPr lang="ru-RU" sz="1800" dirty="0" smtClean="0">
                <a:solidFill>
                  <a:schemeClr val="tx1"/>
                </a:solidFill>
              </a:rPr>
              <a:t>назвать пляски </a:t>
            </a:r>
            <a:r>
              <a:rPr lang="ru-RU" sz="1800" dirty="0">
                <a:solidFill>
                  <a:schemeClr val="tx1"/>
                </a:solidFill>
              </a:rPr>
              <a:t>на плотах в ночь на Ивана </a:t>
            </a:r>
            <a:r>
              <a:rPr lang="ru-RU" sz="1800" dirty="0" smtClean="0">
                <a:solidFill>
                  <a:schemeClr val="tx1"/>
                </a:solidFill>
              </a:rPr>
              <a:t>Купала.</a:t>
            </a:r>
            <a:endParaRPr lang="ru-RU" sz="1800" dirty="0">
              <a:solidFill>
                <a:schemeClr val="tx1"/>
              </a:solidFill>
            </a:endParaRP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233" y="1421393"/>
            <a:ext cx="4555569" cy="3168713"/>
          </a:xfrm>
          <a:prstGeom prst="rect">
            <a:avLst/>
          </a:prstGeom>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7802" y="1421393"/>
            <a:ext cx="7484198" cy="3168714"/>
          </a:xfrm>
          <a:prstGeom prst="rect">
            <a:avLst/>
          </a:prstGeom>
        </p:spPr>
      </p:pic>
      <p:pic>
        <p:nvPicPr>
          <p:cNvPr id="5" name="Рисунок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3163" y="4590106"/>
            <a:ext cx="9261695" cy="2267894"/>
          </a:xfrm>
          <a:prstGeom prst="rect">
            <a:avLst/>
          </a:prstGeom>
        </p:spPr>
      </p:pic>
    </p:spTree>
    <p:extLst>
      <p:ext uri="{BB962C8B-B14F-4D97-AF65-F5344CB8AC3E}">
        <p14:creationId xmlns:p14="http://schemas.microsoft.com/office/powerpoint/2010/main" val="3047485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41298">
        <p15:prstTrans prst="origami"/>
        <p:sndAc>
          <p:stSnd>
            <p:snd r:embed="rId2" name="chimes.wav"/>
          </p:stSnd>
        </p:sndAc>
      </p:transition>
    </mc:Choice>
    <mc:Fallback xmlns="">
      <p:transition spd="slow" advTm="41298">
        <p:fade/>
        <p:sndAc>
          <p:stSnd>
            <p:snd r:embed="rId6" name="chimes.wav"/>
          </p:stSnd>
        </p:sndAc>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75445"/>
            <a:ext cx="10348111" cy="1320800"/>
          </a:xfrm>
        </p:spPr>
        <p:txBody>
          <a:bodyPr>
            <a:normAutofit/>
          </a:bodyPr>
          <a:lstStyle/>
          <a:p>
            <a:pPr algn="ctr"/>
            <a:r>
              <a:rPr lang="ru-RU" dirty="0" smtClean="0">
                <a:solidFill>
                  <a:schemeClr val="accent5"/>
                </a:solidFill>
                <a:effectLst>
                  <a:glow rad="838200">
                    <a:schemeClr val="accent1"/>
                  </a:glow>
                  <a:reflection stA="45000" endPos="0" dir="5400000" sy="-100000" algn="bl" rotWithShape="0"/>
                </a:effectLst>
              </a:rPr>
              <a:t>ОСНОВНЫЕ </a:t>
            </a:r>
            <a:r>
              <a:rPr lang="ru-RU" dirty="0">
                <a:solidFill>
                  <a:schemeClr val="accent5"/>
                </a:solidFill>
                <a:effectLst>
                  <a:glow rad="838200">
                    <a:schemeClr val="accent1"/>
                  </a:glow>
                  <a:reflection stA="45000" endPos="0" dir="5400000" sy="-100000" algn="bl" rotWithShape="0"/>
                </a:effectLst>
              </a:rPr>
              <a:t>ЖАНРЫ РУССКОГО НАРОДНОГО </a:t>
            </a:r>
            <a:r>
              <a:rPr lang="ru-RU" dirty="0" smtClean="0">
                <a:solidFill>
                  <a:schemeClr val="accent5"/>
                </a:solidFill>
                <a:effectLst>
                  <a:glow rad="838200">
                    <a:schemeClr val="accent1"/>
                  </a:glow>
                  <a:reflection stA="45000" endPos="0" dir="5400000" sy="-100000" algn="bl" rotWithShape="0"/>
                </a:effectLst>
              </a:rPr>
              <a:t>ТАНЦА</a:t>
            </a:r>
            <a:endParaRPr lang="ru-RU" dirty="0">
              <a:solidFill>
                <a:schemeClr val="accent5"/>
              </a:solidFill>
              <a:effectLst>
                <a:glow rad="838200">
                  <a:schemeClr val="accent1"/>
                </a:glow>
                <a:reflection stA="45000" endPos="0" dir="5400000" sy="-100000" algn="bl" rotWithShape="0"/>
              </a:effectLst>
            </a:endParaRPr>
          </a:p>
        </p:txBody>
      </p:sp>
      <p:sp>
        <p:nvSpPr>
          <p:cNvPr id="3" name="Объект 2"/>
          <p:cNvSpPr>
            <a:spLocks noGrp="1"/>
          </p:cNvSpPr>
          <p:nvPr>
            <p:ph idx="1"/>
          </p:nvPr>
        </p:nvSpPr>
        <p:spPr>
          <a:xfrm>
            <a:off x="108641" y="1396245"/>
            <a:ext cx="4919285" cy="5321426"/>
          </a:xfrm>
        </p:spPr>
        <p:txBody>
          <a:bodyPr anchor="t"/>
          <a:lstStyle/>
          <a:p>
            <a:r>
              <a:rPr lang="ru-RU" dirty="0"/>
              <a:t> </a:t>
            </a:r>
            <a:r>
              <a:rPr lang="ru-RU" dirty="0" smtClean="0">
                <a:solidFill>
                  <a:srgbClr val="C00000"/>
                </a:solidFill>
              </a:rPr>
              <a:t>Хоровод</a:t>
            </a:r>
          </a:p>
          <a:p>
            <a:r>
              <a:rPr lang="ru-RU" dirty="0" smtClean="0">
                <a:solidFill>
                  <a:srgbClr val="C00000"/>
                </a:solidFill>
              </a:rPr>
              <a:t>Русская пляска или перепляс</a:t>
            </a:r>
          </a:p>
          <a:p>
            <a:r>
              <a:rPr lang="ru-RU" dirty="0" smtClean="0">
                <a:solidFill>
                  <a:srgbClr val="C00000"/>
                </a:solidFill>
              </a:rPr>
              <a:t>Кадриль</a:t>
            </a:r>
          </a:p>
          <a:p>
            <a:pPr marL="0" indent="0">
              <a:buNone/>
            </a:pPr>
            <a:endParaRPr lang="ru-RU" sz="1600" dirty="0" smtClean="0">
              <a:effectLst>
                <a:glow>
                  <a:schemeClr val="accent1">
                    <a:alpha val="40000"/>
                  </a:schemeClr>
                </a:glow>
              </a:effectLst>
            </a:endParaRPr>
          </a:p>
          <a:p>
            <a:r>
              <a:rPr lang="ru-RU" dirty="0" smtClean="0">
                <a:effectLst>
                  <a:glow>
                    <a:schemeClr val="accent1">
                      <a:alpha val="40000"/>
                    </a:schemeClr>
                  </a:glow>
                </a:effectLst>
              </a:rPr>
              <a:t>Одним </a:t>
            </a:r>
            <a:r>
              <a:rPr lang="ru-RU" dirty="0">
                <a:effectLst>
                  <a:glow>
                    <a:schemeClr val="accent1">
                      <a:alpha val="40000"/>
                    </a:schemeClr>
                  </a:glow>
                </a:effectLst>
              </a:rPr>
              <a:t>из основных жанров русского народного танца является </a:t>
            </a:r>
            <a:r>
              <a:rPr lang="ru-RU" dirty="0">
                <a:solidFill>
                  <a:schemeClr val="accent5"/>
                </a:solidFill>
                <a:effectLst>
                  <a:glow>
                    <a:schemeClr val="accent1">
                      <a:alpha val="40000"/>
                    </a:schemeClr>
                  </a:glow>
                </a:effectLst>
              </a:rPr>
              <a:t>хоровод</a:t>
            </a:r>
            <a:r>
              <a:rPr lang="ru-RU" dirty="0">
                <a:effectLst>
                  <a:glow>
                    <a:schemeClr val="accent1">
                      <a:alpha val="40000"/>
                    </a:schemeClr>
                  </a:glow>
                </a:effectLst>
              </a:rPr>
              <a:t>. Это не только самый распространённый, но и самый древний вид русского танца. Не случайно основное построение хоровода – круг, его круговая композиция – подобие солнца, хождение за солнцем - "посолонь" берут начало из старинных языческих обрядов и игрищ славян, поклонявшихся могущественному богу солнца – </a:t>
            </a:r>
            <a:r>
              <a:rPr lang="ru-RU" dirty="0" err="1">
                <a:effectLst>
                  <a:glow>
                    <a:schemeClr val="accent1">
                      <a:alpha val="40000"/>
                    </a:schemeClr>
                  </a:glow>
                </a:effectLst>
              </a:rPr>
              <a:t>Яриле</a:t>
            </a:r>
            <a:r>
              <a:rPr lang="ru-RU" dirty="0">
                <a:effectLst>
                  <a:glow>
                    <a:schemeClr val="accent1">
                      <a:alpha val="40000"/>
                    </a:schemeClr>
                  </a:glow>
                </a:effectLst>
              </a:rPr>
              <a:t>.</a:t>
            </a:r>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3149" y="1396245"/>
            <a:ext cx="6189552" cy="5258051"/>
          </a:xfrm>
          <a:prstGeom prst="rect">
            <a:avLst/>
          </a:prstGeom>
        </p:spPr>
      </p:pic>
    </p:spTree>
    <p:extLst>
      <p:ext uri="{BB962C8B-B14F-4D97-AF65-F5344CB8AC3E}">
        <p14:creationId xmlns:p14="http://schemas.microsoft.com/office/powerpoint/2010/main" val="1324669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19004">
        <p15:prstTrans prst="origami"/>
        <p:sndAc>
          <p:stSnd>
            <p:snd r:embed="rId2" name="chimes.wav"/>
          </p:stSnd>
        </p:sndAc>
      </p:transition>
    </mc:Choice>
    <mc:Fallback xmlns="">
      <p:transition spd="slow" advTm="19004">
        <p:fade/>
        <p:sndAc>
          <p:stSnd>
            <p:snd r:embed="rId4" name="chimes.wav"/>
          </p:stSnd>
        </p:sndAc>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1" y="93552"/>
            <a:ext cx="7739808" cy="877998"/>
          </a:xfrm>
          <a:effectLst>
            <a:glow>
              <a:schemeClr val="accent1"/>
            </a:glow>
          </a:effectLst>
        </p:spPr>
        <p:txBody>
          <a:bodyPr>
            <a:normAutofit fontScale="90000"/>
          </a:bodyPr>
          <a:lstStyle/>
          <a:p>
            <a:pPr algn="ctr"/>
            <a:r>
              <a:rPr lang="ru-RU" sz="6000" dirty="0">
                <a:solidFill>
                  <a:schemeClr val="accent5"/>
                </a:solidFill>
                <a:effectLst>
                  <a:glow rad="1524000">
                    <a:schemeClr val="accent1">
                      <a:alpha val="40000"/>
                    </a:schemeClr>
                  </a:glow>
                </a:effectLst>
              </a:rPr>
              <a:t>Русская пляска </a:t>
            </a:r>
            <a:r>
              <a:rPr lang="ru-RU" dirty="0" smtClean="0"/>
              <a:t/>
            </a:r>
            <a:br>
              <a:rPr lang="ru-RU" dirty="0" smtClean="0"/>
            </a:br>
            <a:endParaRPr lang="ru-RU" dirty="0"/>
          </a:p>
        </p:txBody>
      </p:sp>
      <p:sp>
        <p:nvSpPr>
          <p:cNvPr id="3" name="Прямоугольник 2"/>
          <p:cNvSpPr/>
          <p:nvPr/>
        </p:nvSpPr>
        <p:spPr>
          <a:xfrm>
            <a:off x="91440" y="889844"/>
            <a:ext cx="5404013" cy="5447645"/>
          </a:xfrm>
          <a:prstGeom prst="rect">
            <a:avLst/>
          </a:prstGeom>
        </p:spPr>
        <p:txBody>
          <a:bodyPr wrap="square">
            <a:spAutoFit/>
          </a:bodyPr>
          <a:lstStyle/>
          <a:p>
            <a:r>
              <a:rPr lang="ru-RU" sz="2400" dirty="0" smtClean="0"/>
              <a:t>Жанр русского народного танца. </a:t>
            </a:r>
          </a:p>
          <a:p>
            <a:r>
              <a:rPr lang="ru-RU" sz="2400" dirty="0" smtClean="0"/>
              <a:t>      Русские пляски есть медленные и быстрые , с постепенным ускорением темпа. Перепляс носит характер соревнования.</a:t>
            </a:r>
          </a:p>
          <a:p>
            <a:r>
              <a:rPr lang="ru-RU" sz="2400" dirty="0" smtClean="0"/>
              <a:t>     Исполняется по парам и тройкам в различных сочетаниях, одними девушками или одними парнями.</a:t>
            </a:r>
          </a:p>
          <a:p>
            <a:r>
              <a:rPr lang="ru-RU" sz="2400" dirty="0" smtClean="0"/>
              <a:t>     Для женского танца характерны плавность, кокетливость, игра с платочком , величавость;</a:t>
            </a:r>
          </a:p>
          <a:p>
            <a:r>
              <a:rPr lang="ru-RU" sz="2400" dirty="0" smtClean="0"/>
              <a:t>Пляска мужчин отличается удалью, ловкостью, широтой и юмором.</a:t>
            </a:r>
          </a:p>
          <a:p>
            <a:endParaRPr lang="ru-RU" dirty="0" smtClean="0"/>
          </a:p>
          <a:p>
            <a:endParaRPr lang="ru-RU" dirty="0"/>
          </a:p>
        </p:txBody>
      </p:sp>
      <p:sp>
        <p:nvSpPr>
          <p:cNvPr id="4" name="5-конечная звезда 3"/>
          <p:cNvSpPr/>
          <p:nvPr/>
        </p:nvSpPr>
        <p:spPr>
          <a:xfrm>
            <a:off x="226337" y="1242867"/>
            <a:ext cx="235390" cy="21728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Рисунок 4"/>
          <p:cNvPicPr>
            <a:picLocks noChangeAspect="1"/>
          </p:cNvPicPr>
          <p:nvPr/>
        </p:nvPicPr>
        <p:blipFill>
          <a:blip r:embed="rId3"/>
          <a:stretch>
            <a:fillRect/>
          </a:stretch>
        </p:blipFill>
        <p:spPr>
          <a:xfrm>
            <a:off x="191619" y="2042285"/>
            <a:ext cx="304826" cy="280440"/>
          </a:xfrm>
          <a:prstGeom prst="rect">
            <a:avLst/>
          </a:prstGeom>
        </p:spPr>
      </p:pic>
      <p:pic>
        <p:nvPicPr>
          <p:cNvPr id="6" name="Рисунок 5"/>
          <p:cNvPicPr>
            <a:picLocks noChangeAspect="1"/>
          </p:cNvPicPr>
          <p:nvPr/>
        </p:nvPicPr>
        <p:blipFill>
          <a:blip r:embed="rId4"/>
          <a:stretch>
            <a:fillRect/>
          </a:stretch>
        </p:blipFill>
        <p:spPr>
          <a:xfrm>
            <a:off x="191619" y="2838577"/>
            <a:ext cx="304826" cy="280440"/>
          </a:xfrm>
          <a:prstGeom prst="rect">
            <a:avLst/>
          </a:prstGeom>
        </p:spPr>
      </p:pic>
      <p:pic>
        <p:nvPicPr>
          <p:cNvPr id="7" name="Рисунок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95452" y="3576119"/>
            <a:ext cx="6696548" cy="3281881"/>
          </a:xfrm>
          <a:prstGeom prst="rect">
            <a:avLst/>
          </a:prstGeom>
        </p:spPr>
      </p:pic>
      <p:pic>
        <p:nvPicPr>
          <p:cNvPr id="8" name="Рисунок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95452" y="889844"/>
            <a:ext cx="6696547" cy="2686275"/>
          </a:xfrm>
          <a:prstGeom prst="rect">
            <a:avLst/>
          </a:prstGeom>
        </p:spPr>
      </p:pic>
      <p:pic>
        <p:nvPicPr>
          <p:cNvPr id="9" name="Рисунок 8"/>
          <p:cNvPicPr>
            <a:picLocks noChangeAspect="1"/>
          </p:cNvPicPr>
          <p:nvPr/>
        </p:nvPicPr>
        <p:blipFill>
          <a:blip r:embed="rId7"/>
          <a:stretch>
            <a:fillRect/>
          </a:stretch>
        </p:blipFill>
        <p:spPr>
          <a:xfrm>
            <a:off x="191619" y="3915309"/>
            <a:ext cx="304826" cy="280440"/>
          </a:xfrm>
          <a:prstGeom prst="rect">
            <a:avLst/>
          </a:prstGeom>
        </p:spPr>
      </p:pic>
    </p:spTree>
    <p:extLst>
      <p:ext uri="{BB962C8B-B14F-4D97-AF65-F5344CB8AC3E}">
        <p14:creationId xmlns:p14="http://schemas.microsoft.com/office/powerpoint/2010/main" val="18981938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42381">
        <p15:prstTrans prst="origami"/>
        <p:sndAc>
          <p:stSnd>
            <p:snd r:embed="rId2" name="chimes.wav"/>
          </p:stSnd>
        </p:sndAc>
      </p:transition>
    </mc:Choice>
    <mc:Fallback xmlns="">
      <p:transition spd="slow" advTm="42381">
        <p:fade/>
        <p:sndAc>
          <p:stSnd>
            <p:snd r:embed="rId8" name="chimes.wav"/>
          </p:stSnd>
        </p:sndAc>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52054" y="0"/>
            <a:ext cx="2980266" cy="979170"/>
          </a:xfrm>
        </p:spPr>
        <p:txBody>
          <a:bodyPr>
            <a:normAutofit/>
          </a:bodyPr>
          <a:lstStyle/>
          <a:p>
            <a:pPr algn="ctr"/>
            <a:r>
              <a:rPr lang="ru-RU" sz="5400" dirty="0" smtClean="0">
                <a:solidFill>
                  <a:schemeClr val="accent5"/>
                </a:solidFill>
                <a:effectLst>
                  <a:glow rad="1905000">
                    <a:schemeClr val="accent1">
                      <a:alpha val="40000"/>
                    </a:schemeClr>
                  </a:glow>
                </a:effectLst>
              </a:rPr>
              <a:t>Кадриль</a:t>
            </a:r>
            <a:endParaRPr lang="ru-RU" sz="5400" dirty="0">
              <a:solidFill>
                <a:schemeClr val="accent5"/>
              </a:solidFill>
              <a:effectLst>
                <a:glow rad="1905000">
                  <a:schemeClr val="accent1">
                    <a:alpha val="40000"/>
                  </a:schemeClr>
                </a:glow>
              </a:effectLst>
            </a:endParaRPr>
          </a:p>
        </p:txBody>
      </p:sp>
      <p:sp>
        <p:nvSpPr>
          <p:cNvPr id="3" name="Объект 2"/>
          <p:cNvSpPr>
            <a:spLocks noGrp="1"/>
          </p:cNvSpPr>
          <p:nvPr>
            <p:ph idx="1"/>
          </p:nvPr>
        </p:nvSpPr>
        <p:spPr>
          <a:xfrm>
            <a:off x="0" y="1047013"/>
            <a:ext cx="4562947" cy="3389185"/>
          </a:xfrm>
        </p:spPr>
        <p:txBody>
          <a:bodyPr>
            <a:noAutofit/>
          </a:bodyPr>
          <a:lstStyle/>
          <a:p>
            <a:r>
              <a:rPr lang="ru-RU" sz="2800" dirty="0" smtClean="0"/>
              <a:t>Кадриль- живой, веселый , быстрый парный танец. Кадриль отличает своеобразное построение и четкое разделение на пары и фигуры.</a:t>
            </a:r>
          </a:p>
          <a:p>
            <a:r>
              <a:rPr lang="ru-RU" sz="2800" dirty="0" smtClean="0"/>
              <a:t>В </a:t>
            </a:r>
            <a:r>
              <a:rPr lang="ru-RU" sz="2800" dirty="0" err="1" smtClean="0"/>
              <a:t>кадриле</a:t>
            </a:r>
            <a:r>
              <a:rPr lang="ru-RU" sz="2800" dirty="0" smtClean="0"/>
              <a:t> принимает участие только четное количество пар, но их число не ограничено.</a:t>
            </a:r>
            <a:endParaRPr lang="ru-RU" sz="2800" dirty="0"/>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2947" y="3159659"/>
            <a:ext cx="4798336" cy="3698341"/>
          </a:xfrm>
          <a:prstGeom prst="rect">
            <a:avLst/>
          </a:prstGeom>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44281" y="0"/>
            <a:ext cx="4947719" cy="3159659"/>
          </a:xfrm>
          <a:prstGeom prst="rect">
            <a:avLst/>
          </a:prstGeom>
        </p:spPr>
      </p:pic>
    </p:spTree>
    <p:extLst>
      <p:ext uri="{BB962C8B-B14F-4D97-AF65-F5344CB8AC3E}">
        <p14:creationId xmlns:p14="http://schemas.microsoft.com/office/powerpoint/2010/main" val="40561944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40454">
        <p15:prstTrans prst="origami"/>
        <p:sndAc>
          <p:stSnd>
            <p:snd r:embed="rId2" name="chimes.wav"/>
          </p:stSnd>
        </p:sndAc>
      </p:transition>
    </mc:Choice>
    <mc:Fallback xmlns="">
      <p:transition spd="slow" advTm="40454">
        <p:fade/>
        <p:sndAc>
          <p:stSnd>
            <p:snd r:embed="rId5" name="chimes.wav"/>
          </p:stSnd>
        </p:sndAc>
      </p:transition>
    </mc:Fallback>
  </mc:AlternateContent>
  <p:timing>
    <p:tnLst>
      <p:par>
        <p:cTn id="1" dur="indefinite" restart="never" nodeType="tmRoot"/>
      </p:par>
    </p:tnLst>
  </p:timing>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Грань">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195</TotalTime>
  <Words>927</Words>
  <Application>Microsoft Office PowerPoint</Application>
  <PresentationFormat>Широкоэкранный</PresentationFormat>
  <Paragraphs>55</Paragraphs>
  <Slides>17</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17</vt:i4>
      </vt:variant>
    </vt:vector>
  </HeadingPairs>
  <TitlesOfParts>
    <vt:vector size="21" baseType="lpstr">
      <vt:lpstr>Arial</vt:lpstr>
      <vt:lpstr>Trebuchet MS</vt:lpstr>
      <vt:lpstr>Wingdings 3</vt:lpstr>
      <vt:lpstr>Грань</vt:lpstr>
      <vt:lpstr>История русского народного танца</vt:lpstr>
      <vt:lpstr>ПОНЯТИЕ «НАРОДНЫЙ ТАНЕЦ » Народный танец – искусство, основанное на творчестве самого народа. Он возник на основе трудовой деятельности человека. В танце народ передаёт свои мысли, чувства, настроение, отношения к жизненным явлениям. Народный танец всегда имеет ясную тему и идею - он всегда содержателен.</vt:lpstr>
      <vt:lpstr>Презентация PowerPoint</vt:lpstr>
      <vt:lpstr>Презентация PowerPoint</vt:lpstr>
      <vt:lpstr>ДРЕВНЕРУССКОЕ ФЕОДАЛЬНОЕ ГОСУДАРСТВО X-XI вв.  В этот период на Руси распространилось скоморошество. Скоморохи были плясунами, песенниками, игрецами, актерами.  Они не только совершенствовали созданное народом, но и сочиняли новые песни, хороводы, пляски, прививали любовь к русскому народному танцу. Также скоморохи много путешествовали из города в город, так они перенимали  новые движения танца у жителей, а также  показывали жителям на площадях свои танцы.</vt:lpstr>
      <vt:lpstr>Невозможно выделить один период из истории Древней Руси, когда зародился народный танец. В основном народный танец был привязан к церковным праздникам. Люди танцевали на свадьбах, Масленице, в Рождество, на Ивана Купала. Один из самых красивых танцев, можно назвать пляски на плотах в ночь на Ивана Купала.</vt:lpstr>
      <vt:lpstr>ОСНОВНЫЕ ЖАНРЫ РУССКОГО НАРОДНОГО ТАНЦА</vt:lpstr>
      <vt:lpstr>Русская пляска  </vt:lpstr>
      <vt:lpstr>Кадриль</vt:lpstr>
      <vt:lpstr>Интересный факт!!</vt:lpstr>
      <vt:lpstr>Музыка и костюм как составные части целого</vt:lpstr>
      <vt:lpstr>Костюм</vt:lpstr>
      <vt:lpstr>Великие ансамбли и их руководители.</vt:lpstr>
      <vt:lpstr>Фотографии с первого выступления Госуда́рственного академи́ческого  анса́мбля наро́дного та́нца и́мени И́горя Моисе́ева и его фото посередине</vt:lpstr>
      <vt:lpstr>Госуда́рственный академи́ческий хореографи́ческий анса́мбль «Берёзка» и́мени Н. С. Наде́ждиной — советский и российский хореографический ансамбль русского народного танца, созданный в 1948 году советским балетмейстером и хореографом Надеждой Сергеевной Надеждиной (1904—1979), имя которой коллектив носит с июня 2000 года.  23 декабря 2006 года ансамбль принят в ведение Управления делами Президента Российской Федерации.  Полное наименование — Федеральное государственное бюджетное учреждение культуры «Государственный академический хореографический ансамбль „Берёзка“ имени Н. С. Надеждиной» Управления делами Президента Российской Федерации.  Более трёх десятилетий художественным руководителем ансамбля со дня его основания в 1948 году являлась Надежда Сергеевна Надеждина (народная артистка СССР с 1966 года), а после её смерти в 1979 году танцевальный коллектив возглавила ведущая солистка «Берёзки» и первый помощник Н. С. Надеждиной Мира Михайловна Кольцова (народная артистка СССР с 1989 года), которая занимает эту должность по настоящее время.  Первое профессиональное выступление ансамбля состоялось в июне 1948 года на площадке московского летнего эстрадного театра «Эрмитаж» с русским девичьим хороводом «Берёзка» в исполнении девушек в довольно длинных бело-красных сарафанах с веточками берёзы в руках под мелодию русской народной хороводной песни «Во поле берёзка стояла…». Хоровод был поставлен основателем и художественным руководителем коллектива Надеждой Сергеевной Надеждиной и имел немалый успех. От этой постановки ансамбль и получил своё название. Всего за более чем тридцатилетнюю творческую деятельность Н. С. Надеждиной было поставлено более сорока сценических произведений на народной основе. За все годы концертной деятельности коллектива, по сведениям прессы, хороводы ансамбля «Берёзка» прошли «плывущим» шагом расстояние, превышающее длину экватора. Гастроли ансамбля сопровождались триумфальным успехом и принесли коллективу мировое признание. Творениям Надежды Надеждиной восторженно аплодировали на всех континентах планеты.  Ансамбль «Берёзка» давал концерты более чем в восьмидесяти странах мира, таких как: США, Япония, Франция, Южная Корея, Колумбия, Аргентина, Чили, Венесуэла, Греция, Китай, Италия, КНДР, Турция, Швейцария, Бельгия, Хорватия, Сербия, Польша, Египет, Социалистическая Республика Вьетнам и др. </vt:lpstr>
      <vt:lpstr>Фотографии ансамбля «Березка» и Надежды Сергеевной Надеждиной по середине</vt:lpstr>
      <vt:lpstr>Домашнее задание ! </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История русского народного танца</dc:title>
  <dc:creator>Пользователь Windows</dc:creator>
  <cp:lastModifiedBy>Ноут</cp:lastModifiedBy>
  <cp:revision>20</cp:revision>
  <dcterms:created xsi:type="dcterms:W3CDTF">2020-04-07T13:27:25Z</dcterms:created>
  <dcterms:modified xsi:type="dcterms:W3CDTF">2020-04-07T17:13:04Z</dcterms:modified>
</cp:coreProperties>
</file>