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7" r:id="rId2"/>
    <p:sldId id="267" r:id="rId3"/>
    <p:sldId id="292" r:id="rId4"/>
    <p:sldId id="264" r:id="rId5"/>
    <p:sldId id="266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9" r:id="rId27"/>
    <p:sldId id="300" r:id="rId28"/>
    <p:sldId id="301" r:id="rId29"/>
    <p:sldId id="303" r:id="rId30"/>
    <p:sldId id="304" r:id="rId31"/>
    <p:sldId id="305" r:id="rId32"/>
    <p:sldId id="306" r:id="rId33"/>
    <p:sldId id="30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87831" autoAdjust="0"/>
  </p:normalViewPr>
  <p:slideViewPr>
    <p:cSldViewPr>
      <p:cViewPr varScale="1">
        <p:scale>
          <a:sx n="77" d="100"/>
          <a:sy n="77" d="100"/>
        </p:scale>
        <p:origin x="181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FF00F-4CA7-457B-91AB-C61CAC251A4E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26AD5-3FBC-495F-A144-697103E475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77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854BC-76C7-4EFB-954C-D322A0360AD3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1A087-E9AF-43E8-864D-239A033113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1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854BC-76C7-4EFB-954C-D322A0360AD3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1A087-E9AF-43E8-864D-239A033113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854BC-76C7-4EFB-954C-D322A0360AD3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1A087-E9AF-43E8-864D-239A033113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4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854BC-76C7-4EFB-954C-D322A0360AD3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1A087-E9AF-43E8-864D-239A033113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9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854BC-76C7-4EFB-954C-D322A0360AD3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1A087-E9AF-43E8-864D-239A033113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8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854BC-76C7-4EFB-954C-D322A0360AD3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1A087-E9AF-43E8-864D-239A033113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3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E7FD1-177E-469B-AB6C-7CB3BA9A06E4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B1F45-5FD6-41F2-A21E-0A7F4DDEE6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8812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A5FE7-E80E-4C79-94AF-BA92ABE8E5FC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23279-4F60-4D1D-8DF1-074B29D911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6125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B16CD-C7C2-427F-9441-977359847224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5A1C3-98B6-4813-B012-43D5F7A85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38384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924A85-C88B-40FF-A5AC-3B3FD72ED144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2CD15-8F49-4656-A1A1-A43FC7B90F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2290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542A98-DE6C-4B00-AF28-D60F5BA46E2C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08CC8-BC32-4B3D-B1AF-AC25C78F2D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14268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F768F2-5B45-4674-A2F3-C51C42729173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B9965-0CDB-4534-B3E5-D288256E01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8825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BF5776-A4C7-4270-9ED4-7BD6E22FCD1F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9BF31-66DE-46FB-A88D-70F7BDF573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4825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D2FD-D331-4985-AD5B-E731E8AD7D50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B05DC0-0B2A-46D4-9043-E9C365F7AE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3678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CC08F9-6204-4246-9ACE-BCACDE472ACD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68444-9851-4897-ADE9-5199FAA598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7046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8AA31-B5A7-461C-B7C6-FA91D86A3B7A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232FB-DD98-4116-B970-ACF543AA38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6791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F97854BC-76C7-4EFB-954C-D322A0360AD3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F1A087-E9AF-43E8-864D-239A033113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59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ransition spd="med">
    <p:pull dir="l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5%D1%80%D0%BC%D0%B5%D1%80" TargetMode="External"/><Relationship Id="rId3" Type="http://schemas.openxmlformats.org/officeDocument/2006/relationships/hyperlink" Target="http://ru.wikipedia.org/wiki/%D0%A5%D0%BB%D0%BE%D0%BF%D1%87%D0%B0%D1%82%D0%BE%D0%B1%D1%83%D0%BC%D0%B0%D0%B6%D0%BD%D0%B0%D1%8F_%D1%82%D0%BA%D0%B0%D0%BD%D1%8C" TargetMode="External"/><Relationship Id="rId7" Type="http://schemas.openxmlformats.org/officeDocument/2006/relationships/hyperlink" Target="http://ru.wikipedia.org/wiki/%D0%A1%D1%82%D1%80%D0%B0%D1%83%D1%81%D1%81,_%D0%9B%D0%B5%D0%B2%D0%B8" TargetMode="External"/><Relationship Id="rId2" Type="http://schemas.openxmlformats.org/officeDocument/2006/relationships/hyperlink" Target="http://ru.wikipedia.org/wiki/%D0%91%D1%80%D1%8E%D0%BA%D0%B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1873_%D0%B3%D0%BE%D0%B4" TargetMode="External"/><Relationship Id="rId5" Type="http://schemas.openxmlformats.org/officeDocument/2006/relationships/hyperlink" Target="http://ru.wikipedia.org/wiki/%D0%A8%D0%BE%D0%B2" TargetMode="External"/><Relationship Id="rId10" Type="http://schemas.openxmlformats.org/officeDocument/2006/relationships/image" Target="../media/image52.jpeg"/><Relationship Id="rId4" Type="http://schemas.openxmlformats.org/officeDocument/2006/relationships/hyperlink" Target="http://ru.wikipedia.org/wiki/%D0%97%D0%B0%D0%BA%D0%BB%D1%91%D0%BF%D0%BE%D1%87%D0%BD%D0%BE%D0%B5_%D1%81%D0%BE%D0%B5%D0%B4%D0%B8%D0%BD%D0%B5%D0%BD%D0%B8%D0%B5" TargetMode="External"/><Relationship Id="rId9" Type="http://schemas.openxmlformats.org/officeDocument/2006/relationships/hyperlink" Target="http://ru.wikipedia.org/wiki/%D0%A0%D0%B5%D0%B4%D0%BD%D0%B5%D0%BA%D0%B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5%D1%80%D1%91%D0%B7%D0%BA%D0%B0_(%D1%81%D0%B5%D1%82%D1%8C_%D0%BC%D0%B0%D0%B3%D0%B0%D0%B7%D0%B8%D0%BD%D0%BE%D0%B2)" TargetMode="External"/><Relationship Id="rId2" Type="http://schemas.openxmlformats.org/officeDocument/2006/relationships/hyperlink" Target="http://ru.wikipedia.org/wiki/VI_%D0%92%D1%81%D0%B5%D0%BC%D0%B8%D1%80%D0%BD%D1%8B%D0%B9_%D1%84%D0%B5%D1%81%D1%82%D0%B8%D0%B2%D0%B0%D0%BB%D1%8C_%D0%BC%D0%BE%D0%BB%D0%BE%D0%B4%D1%91%D0%B6%D0%B8_%D0%B8_%D1%81%D1%82%D1%83%D0%B4%D0%B5%D0%BD%D1%82%D0%BE%D0%B2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A%D1%81%D1%91%D0%BD%D0%BE%D0%B2,_%D0%92%D0%B0%D1%81%D0%B8%D0%BB%D0%B8%D0%B9_%D0%9F%D0%B0%D0%B2%D0%BB%D0%BE%D0%B2%D0%B8%D1%87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2%D0%BE%D0%B7%D0%BD%D0%B5%D1%81%D0%B5%D0%BD%D1%81%D0%BA%D0%B8%D0%B9,_%D0%90%D0%BD%D0%B4%D1%80%D0%B5%D0%B9_%D0%90%D0%BD%D0%B4%D1%80%D0%B5%D0%B5%D0%B2%D0%B8%D1%87" TargetMode="External"/><Relationship Id="rId5" Type="http://schemas.openxmlformats.org/officeDocument/2006/relationships/hyperlink" Target="http://ru.wikipedia.org/wiki/%D0%A5%D1%80%D1%83%D1%89%D1%91%D0%B2,_%D0%9D%D0%B8%D0%BA%D0%B8%D1%82%D0%B0_%D0%A1%D0%B5%D1%80%D0%B3%D0%B5%D0%B5%D0%B2%D0%B8%D1%87" TargetMode="External"/><Relationship Id="rId4" Type="http://schemas.openxmlformats.org/officeDocument/2006/relationships/hyperlink" Target="http://ru.wikipedia.org/wiki/%D0%95%D0%B2%D1%82%D1%83%D1%88%D0%B5%D0%BD%D0%BA%D0%BE,_%D0%95%D0%B2%D0%B3%D0%B5%D0%BD%D0%B8%D0%B9_%D0%90%D0%BB%D0%B5%D0%BA%D1%81%D0%B0%D0%BD%D0%B4%D1%80%D0%BE%D0%B2%D0%B8%D1%8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B%D0%B5%D1%82%D0%B2%D0%BE%D1%80%D0%BD%D0%BE%D0%B5_%D0%B2%D0%BB%D0%B8%D1%8F%D0%BD%D0%B8%D0%B5_%D0%97%D0%B0%D0%BF%D0%B0%D0%B4%D0%B0" TargetMode="External"/><Relationship Id="rId2" Type="http://schemas.openxmlformats.org/officeDocument/2006/relationships/hyperlink" Target="http://ru.wikipedia.org/wiki/%D0%A5%D0%B8%D0%BF%D0%BF%D0%B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hyperlink" Target="http://ru.m.wikipedia.org/wiki/%D0%A1%D1%83%D0%B1%D0%BA%D1%83%D0%BB%D1%8C%D1%82%D1%83%D1%80%D0%B0" TargetMode="External"/><Relationship Id="rId7" Type="http://schemas.openxmlformats.org/officeDocument/2006/relationships/hyperlink" Target="http://ru.m.wikipedia.org/wiki/%D0%A1%D0%A1%D0%A1%D0%A0" TargetMode="External"/><Relationship Id="rId2" Type="http://schemas.openxmlformats.org/officeDocument/2006/relationships/hyperlink" Target="http://ru.m.wikipedia.org/wiki/%D0%A4%D0%B8%D0%BB%D0%BE%D1%81%D0%BE%D1%84%D0%B8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m.wikipedia.org/wiki/1970-%D0%B5_%D0%B3%D0%BE%D0%B4%D1%8B" TargetMode="External"/><Relationship Id="rId5" Type="http://schemas.openxmlformats.org/officeDocument/2006/relationships/hyperlink" Target="http://ru.m.wikipedia.org/wiki/1960-%D0%B5" TargetMode="External"/><Relationship Id="rId4" Type="http://schemas.openxmlformats.org/officeDocument/2006/relationships/hyperlink" Target="http://ru.m.wikipedia.org/wiki/%D0%A1%D0%A8%D0%90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hyperlink" Target="http://ru.m.wikipedia.org/wiki/%D0%A1%D1%83%D0%B1%D0%BA%D1%83%D0%BB%D1%8C%D1%82%D1%83%D1%80%D0%B0" TargetMode="External"/><Relationship Id="rId7" Type="http://schemas.openxmlformats.org/officeDocument/2006/relationships/hyperlink" Target="http://ru.m.wikipedia.org/wiki/%D0%9D%D0%B0%D1%80%D0%BA%D0%BE%D0%BC%D0%B0%D0%BD" TargetMode="External"/><Relationship Id="rId2" Type="http://schemas.openxmlformats.org/officeDocument/2006/relationships/hyperlink" Target="http://ru.m.wikipedia.org/wiki/%D0%A5%D1%80%D1%83%D1%89%D1%91%D0%B2%D1%81%D0%BA%D0%B0%D1%8F_%D0%BE%D1%82%D1%82%D0%B5%D0%BF%D0%B5%D0%BB%D1%8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m.wikipedia.org/wiki/%D0%9F%D1%8C%D1%8F%D0%BD%D1%81%D1%82%D0%B2%D0%BE" TargetMode="External"/><Relationship Id="rId5" Type="http://schemas.openxmlformats.org/officeDocument/2006/relationships/hyperlink" Target="http://ru.m.wikipedia.org/wiki/%D0%A2%D1%83%D0%BD%D0%B5%D1%8F%D0%B4%D1%81%D1%82%D0%B2%D0%BE" TargetMode="External"/><Relationship Id="rId4" Type="http://schemas.openxmlformats.org/officeDocument/2006/relationships/hyperlink" Target="http://ru.m.wikipedia.org/wiki/%D0%9C%D0%B0%D1%81%D1%81%D0%BE%D0%B2%D0%BE%D0%B5_%D1%81%D0%BE%D0%B7%D0%BD%D0%B0%D0%BD%D0%B8%D0%B5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6%D0%B5%D1%82%D0%BE%D0%BD" TargetMode="External"/><Relationship Id="rId3" Type="http://schemas.openxmlformats.org/officeDocument/2006/relationships/hyperlink" Target="http://ru.wikipedia.org/wiki/%D0%9E%D0%B4%D0%B5%D0%B6%D0%B4%D0%B0" TargetMode="External"/><Relationship Id="rId7" Type="http://schemas.openxmlformats.org/officeDocument/2006/relationships/hyperlink" Target="http://ru.wikipedia.org/wiki/%D0%91%D0%B5%D1%80%D0%B5%D1%82" TargetMode="External"/><Relationship Id="rId2" Type="http://schemas.openxmlformats.org/officeDocument/2006/relationships/hyperlink" Target="http://ru.wikipedia.org/wiki/%D0%A1%D1%82%D0%B8%D0%BB%D1%8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A5%D0%B0%D0%BA%D0%B8_(%D1%86%D0%B2%D0%B5%D1%82)" TargetMode="External"/><Relationship Id="rId11" Type="http://schemas.openxmlformats.org/officeDocument/2006/relationships/image" Target="../media/image58.jpeg"/><Relationship Id="rId5" Type="http://schemas.openxmlformats.org/officeDocument/2006/relationships/hyperlink" Target="http://ru.wikipedia.org/wiki/%D0%9A%D0%B0%D0%BC%D1%83%D1%84%D0%BB%D1%8F%D0%B6" TargetMode="External"/><Relationship Id="rId10" Type="http://schemas.openxmlformats.org/officeDocument/2006/relationships/hyperlink" Target="http://ru.wikipedia.org/wiki/%D0%9F%D1%83%D0%BB%D1%8F" TargetMode="External"/><Relationship Id="rId4" Type="http://schemas.openxmlformats.org/officeDocument/2006/relationships/hyperlink" Target="http://ru.wikipedia.org/wiki/%D0%92%D0%BE%D0%B5%D0%BD%D0%BD%D1%8B%D0%B5_%D0%B1%D0%BE%D1%82%D0%B8%D0%BD%D0%BA%D0%B8" TargetMode="External"/><Relationship Id="rId9" Type="http://schemas.openxmlformats.org/officeDocument/2006/relationships/hyperlink" Target="http://ru.wikipedia.org/wiki/%D0%91%D1%80%D0%B5%D0%BB%D0%BE%D0%BA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231214" cy="12858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latin typeface="Constantia" pitchFamily="18" charset="0"/>
            </a:endParaRPr>
          </a:p>
        </p:txBody>
      </p:sp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428625" y="1928813"/>
            <a:ext cx="8501063" cy="371475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Знакомство с историей костюмов 20 века </a:t>
            </a:r>
            <a:endParaRPr lang="ru-RU" sz="3200" b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60350"/>
            <a:ext cx="40544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179388" y="857250"/>
            <a:ext cx="43926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Constantia" pitchFamily="18" charset="0"/>
              </a:rPr>
              <a:t>Какие ткани чаще всего используются для создания романтического образа? Это, конечно же, шелк, а также шифон и бархат, кружева и велюр. Менее распространены, но также используются изделия из тонкой шерсти и трикотажа. Ажурная вязка, гипюр, ткани с люрексом тоже способны подчеркнуть романтический стиль в одежде.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404813"/>
            <a:ext cx="4071938" cy="616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214313" y="857250"/>
            <a:ext cx="47148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onstantia" pitchFamily="18" charset="0"/>
              </a:rPr>
              <a:t>Несколько слов и о цветовой гамме, присущей данному стилю. Это, прежде всего, пастельные, нежные цвета, помогающие создать образ утонченной, романтической натуры. Растительные и цветочные </a:t>
            </a:r>
            <a:r>
              <a:rPr lang="ru-RU" sz="2400" b="1" dirty="0" err="1">
                <a:latin typeface="Constantia" pitchFamily="18" charset="0"/>
              </a:rPr>
              <a:t>принты</a:t>
            </a:r>
            <a:r>
              <a:rPr lang="ru-RU" sz="2400" b="1" dirty="0">
                <a:latin typeface="Constantia" pitchFamily="18" charset="0"/>
              </a:rPr>
              <a:t> , горошек и даже клетка также можно отнести к романтизму, но несколько иного типа – более игривого, кокетливого, задорного.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rs-whited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57188"/>
            <a:ext cx="399732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285750" y="928688"/>
            <a:ext cx="4071938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Constantia" pitchFamily="18" charset="0"/>
              </a:rPr>
              <a:t>Романтический стиль в одежде можно интересно сочетать с более “грубыми” по текстуре вещами – из кожи, толстой шерсти, а также с изделиями из меха. Своеобразно контрастируя, они дополняют друг друга и придают образу особую индивидуальность и притягательность.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305800" cy="142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5842" name="Picture 4" descr="051"/>
          <p:cNvPicPr>
            <a:picLocks noChangeAspect="1" noChangeArrowheads="1"/>
          </p:cNvPicPr>
          <p:nvPr/>
        </p:nvPicPr>
        <p:blipFill>
          <a:blip r:embed="rId2"/>
          <a:srcRect l="19096" r="19798"/>
          <a:stretch>
            <a:fillRect/>
          </a:stretch>
        </p:blipFill>
        <p:spPr bwMode="auto">
          <a:xfrm>
            <a:off x="2051050" y="3284538"/>
            <a:ext cx="50006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250825" y="285750"/>
            <a:ext cx="871378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Constantia" pitchFamily="18" charset="0"/>
              </a:rPr>
              <a:t>Этот стиль черпает вдохновение в трепетных поэтических письмах о любви и возвышенных отношениях между мужчиной и женщиной, в изящных очертаниях женской фигуры и грации весенней природы. Он привлекает к себе души, наполненные любовью, светом и красотой. Да, это он – Его Величество, Романтический стиль в одежде, берущий свое начало из глубин нежных человеческих сердец!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46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6866" name="Picture 6" descr="055"/>
          <p:cNvPicPr>
            <a:picLocks noChangeAspect="1" noChangeArrowheads="1"/>
          </p:cNvPicPr>
          <p:nvPr/>
        </p:nvPicPr>
        <p:blipFill>
          <a:blip r:embed="rId2"/>
          <a:srcRect l="19141" r="19756"/>
          <a:stretch>
            <a:fillRect/>
          </a:stretch>
        </p:blipFill>
        <p:spPr bwMode="auto">
          <a:xfrm>
            <a:off x="1619250" y="2781300"/>
            <a:ext cx="57610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611188" y="476250"/>
            <a:ext cx="82819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Constantia" pitchFamily="18" charset="0"/>
              </a:rPr>
              <a:t>Этот стиль всегда актуален, т.к. подчёркивает женственность и гармоничность образа. Романтический стиль одежды естественно отличает женский образ от мужского, поэтому, если вы хотите быть настоящей женщиной, то прибегайте к этому стилю как можно чаще независимо от ситуаций! 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0715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  <a:latin typeface="+mn-lt"/>
              </a:rPr>
              <a:t>Кристиан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 Диор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4286250" y="1285875"/>
            <a:ext cx="40719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В послевоенный период, когда мир еще не отошел от голодовок и руин, для многих была шоком новая концепция </a:t>
            </a:r>
            <a:r>
              <a:rPr lang="ru-RU" sz="2000" b="1" dirty="0" err="1">
                <a:latin typeface="Constantia" pitchFamily="18" charset="0"/>
              </a:rPr>
              <a:t>Кристиана</a:t>
            </a:r>
            <a:r>
              <a:rPr lang="ru-RU" sz="2000" b="1" dirty="0">
                <a:latin typeface="Constantia" pitchFamily="18" charset="0"/>
              </a:rPr>
              <a:t> Диора, которую он предложил в 1947 году. Изначально его коллекция «</a:t>
            </a:r>
            <a:r>
              <a:rPr lang="ru-RU" sz="2000" b="1" dirty="0" err="1">
                <a:latin typeface="Constantia" pitchFamily="18" charset="0"/>
              </a:rPr>
              <a:t>Corolle</a:t>
            </a:r>
            <a:r>
              <a:rPr lang="ru-RU" sz="2000" b="1" dirty="0">
                <a:latin typeface="Constantia" pitchFamily="18" charset="0"/>
              </a:rPr>
              <a:t>» была рассчитана только на высшие круги общества. Прилегающий лиф, кринолин, тонкая талия – этот романтический стиль был принят Европой и Америкой уже в 1948 году и назван «нью-луком», т.е. новым образом.</a:t>
            </a:r>
          </a:p>
        </p:txBody>
      </p:sp>
      <p:pic>
        <p:nvPicPr>
          <p:cNvPr id="37891" name="Picture 4" descr="133906929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378618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44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285750" y="714375"/>
            <a:ext cx="8643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Constantia" pitchFamily="18" charset="0"/>
              </a:rPr>
              <a:t>Но, тем не менее, модный переворот послевоенного времени совершал не только один </a:t>
            </a:r>
            <a:r>
              <a:rPr lang="ru-RU" sz="2400" b="1" dirty="0" err="1">
                <a:latin typeface="Constantia" pitchFamily="18" charset="0"/>
              </a:rPr>
              <a:t>Кристиан</a:t>
            </a:r>
            <a:r>
              <a:rPr lang="ru-RU" sz="2400" b="1" dirty="0">
                <a:latin typeface="Constantia" pitchFamily="18" charset="0"/>
              </a:rPr>
              <a:t> Диор. В это время своими работами прославились Ив Сен Лоран, </a:t>
            </a:r>
            <a:r>
              <a:rPr lang="ru-RU" sz="2400" b="1" dirty="0" err="1">
                <a:latin typeface="Constantia" pitchFamily="18" charset="0"/>
              </a:rPr>
              <a:t>Живанши</a:t>
            </a:r>
            <a:r>
              <a:rPr lang="ru-RU" sz="2400" b="1" dirty="0">
                <a:latin typeface="Constantia" pitchFamily="18" charset="0"/>
              </a:rPr>
              <a:t>, новую жизнь получил дом моды Шанель и многие другие.</a:t>
            </a:r>
          </a:p>
        </p:txBody>
      </p:sp>
      <p:pic>
        <p:nvPicPr>
          <p:cNvPr id="38915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492375"/>
            <a:ext cx="28575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C:\Documents and Settings\user\Рабочий стол\lo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565400"/>
            <a:ext cx="23764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 descr="C:\Documents and Settings\user\Рабочий стол\x_456006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852738"/>
            <a:ext cx="3286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user\Рабочий стол\16_1997_oboi_dzhinsa_s_protertymi_polosami_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858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Constantia" pitchFamily="18" charset="0"/>
              </a:rPr>
              <a:t>Джинсовый бум!</a:t>
            </a:r>
            <a:endParaRPr lang="ru-RU" sz="5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9939" name="Picture 3" descr="C:\Documents and Settings\user\Рабочий стол\40.jpg"/>
          <p:cNvPicPr>
            <a:picLocks noChangeAspect="1" noChangeArrowheads="1"/>
          </p:cNvPicPr>
          <p:nvPr/>
        </p:nvPicPr>
        <p:blipFill>
          <a:blip r:embed="rId3"/>
          <a:srcRect l="4225" b="4349"/>
          <a:stretch>
            <a:fillRect/>
          </a:stretch>
        </p:blipFill>
        <p:spPr bwMode="auto">
          <a:xfrm>
            <a:off x="5435600" y="1052513"/>
            <a:ext cx="33115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C:\Documents and Settings\user\Рабочий стол\dzi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052513"/>
            <a:ext cx="31686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 descr="C:\Users\Ольга\Desktop\jean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2125" y="3357563"/>
            <a:ext cx="28352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46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962" name="Прямоугольник 3"/>
          <p:cNvSpPr>
            <a:spLocks noChangeArrowheads="1"/>
          </p:cNvSpPr>
          <p:nvPr/>
        </p:nvSpPr>
        <p:spPr bwMode="auto">
          <a:xfrm>
            <a:off x="285750" y="571500"/>
            <a:ext cx="49291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Джинсы —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2" tooltip="Брюки"/>
              </a:rPr>
              <a:t>брюки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 из плотной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3" tooltip="Хлопчатобумажная ткань"/>
              </a:rPr>
              <a:t>хлопчатобумажной ткани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, с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4" tooltip="Заклёпочное соединение"/>
              </a:rPr>
              <a:t>проклёпанными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 стыками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5" tooltip="Шов"/>
              </a:rPr>
              <a:t>швов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 на карманах. Впервые изготовлены в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6" tooltip="1873 год"/>
              </a:rPr>
              <a:t>1873 году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7" tooltip="Страусс, Леви"/>
              </a:rPr>
              <a:t>Леви Страуссом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 в качестве рабочей одежды для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8" tooltip="Фермер"/>
              </a:rPr>
              <a:t>фермеров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, так называемых 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  <a:hlinkClick r:id="rId9" tooltip="Реднеки"/>
              </a:rPr>
              <a:t>реднеков</a:t>
            </a:r>
            <a:r>
              <a:rPr lang="ru-RU" sz="2800" b="1">
                <a:solidFill>
                  <a:srgbClr val="0070C0"/>
                </a:solidFill>
                <a:latin typeface="Constantia" pitchFamily="18" charset="0"/>
              </a:rPr>
              <a:t>.</a:t>
            </a:r>
          </a:p>
        </p:txBody>
      </p:sp>
      <p:pic>
        <p:nvPicPr>
          <p:cNvPr id="40963" name="Picture 2" descr="C:\Documents and Settings\user\Рабочий стол\dzhinsy-05b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2063" y="857250"/>
            <a:ext cx="381000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9286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Джинсы в СССР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357188" y="1304925"/>
            <a:ext cx="421481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Джинсы впервые попали в СССР в 1957 году, во время </a:t>
            </a:r>
            <a:r>
              <a:rPr lang="ru-RU" b="1" dirty="0">
                <a:latin typeface="Constantia" pitchFamily="18" charset="0"/>
                <a:hlinkClick r:id="rId2" tooltip="VI Всемирный фестиваль молодёжи и студентов"/>
              </a:rPr>
              <a:t>Всемирного фестиваля молодёжи и студентов</a:t>
            </a:r>
            <a:r>
              <a:rPr lang="ru-RU" b="1" dirty="0">
                <a:latin typeface="Constantia" pitchFamily="18" charset="0"/>
              </a:rPr>
              <a:t>. В первую очередь с джинсами познакомились жители Москвы и Ленинграда, где раньше всех начали появляться иностранные туристы и студенты. Из этих двух столиц чаще выезжали делегации за границу. Поэтому западные джинсы в СССР раньше всех появлялись у жителей именно этих городов, и ряда портов — Одессы, Калининграда. Также именно в этих городах стали в 1964 году впервые открываться магазины </a:t>
            </a:r>
            <a:r>
              <a:rPr lang="ru-RU" b="1" dirty="0">
                <a:latin typeface="Constantia" pitchFamily="18" charset="0"/>
                <a:hlinkClick r:id="rId3" tooltip="Берёзка (сеть магазинов)"/>
              </a:rPr>
              <a:t>"Берёзка"</a:t>
            </a:r>
            <a:r>
              <a:rPr lang="ru-RU" b="1" dirty="0">
                <a:latin typeface="Constantia" pitchFamily="18" charset="0"/>
              </a:rPr>
              <a:t>, где в ассортименте имелись и джинсы.</a:t>
            </a:r>
          </a:p>
        </p:txBody>
      </p:sp>
      <p:pic>
        <p:nvPicPr>
          <p:cNvPr id="41987" name="Содержимое 4" descr="17220734.57193326.jpeg"/>
          <p:cNvPicPr>
            <a:picLocks noChangeAspect="1"/>
          </p:cNvPicPr>
          <p:nvPr/>
        </p:nvPicPr>
        <p:blipFill>
          <a:blip r:embed="rId4"/>
          <a:srcRect l="3226" t="5428" b="9547"/>
          <a:stretch>
            <a:fillRect/>
          </a:stretch>
        </p:blipFill>
        <p:spPr bwMode="auto">
          <a:xfrm>
            <a:off x="4643438" y="1643063"/>
            <a:ext cx="4286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000924" cy="107154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600" dirty="0"/>
          </a:p>
        </p:txBody>
      </p:sp>
      <p:pic>
        <p:nvPicPr>
          <p:cNvPr id="15362" name="Picture 2" descr="C:\Users\Ольга\Desktop\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13684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Ольга\Desktop\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928688"/>
            <a:ext cx="12239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Ольга\Desktop\а3а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143000"/>
            <a:ext cx="11525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C:\Users\Ольга\Desktop\п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286125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Users\Ольга\Desktop\3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38" y="857250"/>
            <a:ext cx="1728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6" descr="C:\Users\Ольга\Desktop\щш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38" y="571500"/>
            <a:ext cx="857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C:\Users\Ольга\Desktop\dkdkdk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2781300"/>
            <a:ext cx="12239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C:\Users\Ольга\Desktop\gen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6375" y="2997200"/>
            <a:ext cx="11509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8" descr="C:\Users\Ольга\Desktop\ипр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63" y="3357563"/>
            <a:ext cx="1485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5" descr="C:\Users\Ольга\Desktop\21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9125" y="1357313"/>
            <a:ext cx="1079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7" descr="C:\Users\Ольга\Desktop\wather457565mark.php_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2852738"/>
            <a:ext cx="1584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C:\Users\Ольга\Desktop\i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6688" y="2071688"/>
            <a:ext cx="1038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5" descr="C:\Users\Ольга\Desktop\ол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4724400"/>
            <a:ext cx="1114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1" descr="C:\Users\Ольга\Desktop\snaiper1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31913" y="4770438"/>
            <a:ext cx="10080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9" descr="C:\Users\Ольга\Desktop\тор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19475" y="5013325"/>
            <a:ext cx="1352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2" descr="C:\Users\Ольга\Desktop\1919 3.jpg"/>
          <p:cNvPicPr>
            <a:picLocks noChangeAspect="1" noChangeArrowheads="1"/>
          </p:cNvPicPr>
          <p:nvPr/>
        </p:nvPicPr>
        <p:blipFill>
          <a:blip r:embed="rId17"/>
          <a:srcRect b="8299"/>
          <a:stretch>
            <a:fillRect/>
          </a:stretch>
        </p:blipFill>
        <p:spPr bwMode="auto">
          <a:xfrm>
            <a:off x="2411413" y="4868863"/>
            <a:ext cx="10477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22" descr="C:\Users\Ольга\Desktop\аук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643438" y="4941888"/>
            <a:ext cx="144145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20" descr="C:\Users\Ольга\Desktop\лор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156325" y="5229225"/>
            <a:ext cx="153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1" descr="C:\Users\Ольга\Desktop\перн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572375" y="3643313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14" descr="C:\Users\Ольга\Desktop\ми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715250" y="5143500"/>
            <a:ext cx="1171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305800" cy="71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3010" name="Содержимое 4" descr="1350898609866image06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28750"/>
            <a:ext cx="40386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214313" y="500063"/>
            <a:ext cx="435768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В эти же годы джинсы начали упоминаться в произведениях отечественных писателей и поэтов: </a:t>
            </a:r>
            <a:r>
              <a:rPr lang="ru-RU" sz="2400" b="1">
                <a:latin typeface="Constantia" pitchFamily="18" charset="0"/>
                <a:hlinkClick r:id="rId3" tooltip="Аксёнов, Василий Павлович"/>
              </a:rPr>
              <a:t>Василия Аксенова</a:t>
            </a:r>
            <a:r>
              <a:rPr lang="ru-RU" sz="2400" b="1">
                <a:latin typeface="Constantia" pitchFamily="18" charset="0"/>
              </a:rPr>
              <a:t>, </a:t>
            </a:r>
            <a:r>
              <a:rPr lang="ru-RU" sz="2400" b="1">
                <a:latin typeface="Constantia" pitchFamily="18" charset="0"/>
                <a:hlinkClick r:id="rId4" tooltip="Евтушенко, Евгений Александрович"/>
              </a:rPr>
              <a:t>Евгения Евтушенко</a:t>
            </a:r>
            <a:r>
              <a:rPr lang="ru-RU" sz="2400" b="1">
                <a:latin typeface="Constantia" pitchFamily="18" charset="0"/>
              </a:rPr>
              <a:t>. В 1962 году во время известной встречи </a:t>
            </a:r>
            <a:r>
              <a:rPr lang="ru-RU" sz="2400" b="1">
                <a:latin typeface="Constantia" pitchFamily="18" charset="0"/>
                <a:hlinkClick r:id="rId5" tooltip="Хрущёв, Никита Сергеевич"/>
              </a:rPr>
              <a:t>Хрущёва</a:t>
            </a:r>
            <a:r>
              <a:rPr lang="ru-RU" sz="2400" b="1">
                <a:latin typeface="Constantia" pitchFamily="18" charset="0"/>
              </a:rPr>
              <a:t> с творческой интеллигенцией тот укорял </a:t>
            </a:r>
            <a:r>
              <a:rPr lang="ru-RU" sz="2400" b="1">
                <a:latin typeface="Constantia" pitchFamily="18" charset="0"/>
                <a:hlinkClick r:id="rId6" tooltip="Вознесенский, Андрей Андреевич"/>
              </a:rPr>
              <a:t>Андрея Вознесенского</a:t>
            </a:r>
            <a:r>
              <a:rPr lang="ru-RU" sz="2400" b="1">
                <a:latin typeface="Constantia" pitchFamily="18" charset="0"/>
              </a:rPr>
              <a:t> за то, что Вознесенский явился на встречу в джинсах.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2"/>
          <p:cNvSpPr>
            <a:spLocks noChangeArrowheads="1"/>
          </p:cNvSpPr>
          <p:nvPr/>
        </p:nvSpPr>
        <p:spPr bwMode="auto">
          <a:xfrm>
            <a:off x="179388" y="785813"/>
            <a:ext cx="46799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onstantia" pitchFamily="18" charset="0"/>
              </a:rPr>
              <a:t>С </a:t>
            </a:r>
            <a:r>
              <a:rPr lang="ru-RU" sz="2800" b="1" dirty="0" err="1">
                <a:latin typeface="Constantia" pitchFamily="18" charset="0"/>
                <a:hlinkClick r:id="rId2" tooltip="Хиппи"/>
              </a:rPr>
              <a:t>хипповских</a:t>
            </a:r>
            <a:r>
              <a:rPr lang="ru-RU" sz="2800" b="1" dirty="0">
                <a:latin typeface="Constantia" pitchFamily="18" charset="0"/>
              </a:rPr>
              <a:t> шестидесятых джинсы стали символом свободы, не только свободы творчества, а самого права вольно мыслить. Именно поэтому они подвергались гонениям в СССР, как идеологически невыдержанная мода, символ «</a:t>
            </a:r>
            <a:r>
              <a:rPr lang="ru-RU" sz="2800" b="1" dirty="0">
                <a:latin typeface="Constantia" pitchFamily="18" charset="0"/>
                <a:hlinkClick r:id="rId3" tooltip="Тлетворное влияние Запада"/>
              </a:rPr>
              <a:t>тлетворного влияния Запада</a:t>
            </a:r>
            <a:r>
              <a:rPr lang="ru-RU" sz="2800" b="1" dirty="0">
                <a:latin typeface="Constantia" pitchFamily="18" charset="0"/>
              </a:rPr>
              <a:t>».</a:t>
            </a:r>
          </a:p>
        </p:txBody>
      </p:sp>
      <p:pic>
        <p:nvPicPr>
          <p:cNvPr id="44035" name="Picture 2" descr="C:\Documents and Settings\user\Рабочий стол\l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708275"/>
            <a:ext cx="4213225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7143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Направление  хиппи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5058" name="Прямоугольник 2"/>
          <p:cNvSpPr>
            <a:spLocks noChangeArrowheads="1"/>
          </p:cNvSpPr>
          <p:nvPr/>
        </p:nvSpPr>
        <p:spPr bwMode="auto">
          <a:xfrm>
            <a:off x="179388" y="908050"/>
            <a:ext cx="432117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Хи́ппи— </a:t>
            </a:r>
            <a:r>
              <a:rPr lang="ru-RU" sz="2800" b="1">
                <a:latin typeface="Constantia" pitchFamily="18" charset="0"/>
                <a:hlinkClick r:id="rId2" tooltip="Философия"/>
              </a:rPr>
              <a:t>философия</a:t>
            </a:r>
            <a:r>
              <a:rPr lang="ru-RU" sz="2800" b="1">
                <a:latin typeface="Constantia" pitchFamily="18" charset="0"/>
              </a:rPr>
              <a:t> и </a:t>
            </a:r>
            <a:r>
              <a:rPr lang="ru-RU" sz="2800" b="1">
                <a:latin typeface="Constantia" pitchFamily="18" charset="0"/>
                <a:hlinkClick r:id="rId3" tooltip="Субкультура"/>
              </a:rPr>
              <a:t>субкультура</a:t>
            </a:r>
            <a:r>
              <a:rPr lang="ru-RU" sz="2800" b="1">
                <a:latin typeface="Constantia" pitchFamily="18" charset="0"/>
              </a:rPr>
              <a:t>, изначально возникшая в 60-х годах в </a:t>
            </a:r>
            <a:r>
              <a:rPr lang="ru-RU" sz="2800" b="1">
                <a:latin typeface="Constantia" pitchFamily="18" charset="0"/>
                <a:hlinkClick r:id="rId4" tooltip="США"/>
              </a:rPr>
              <a:t>США</a:t>
            </a:r>
            <a:r>
              <a:rPr lang="ru-RU" sz="2800" b="1">
                <a:latin typeface="Constantia" pitchFamily="18" charset="0"/>
              </a:rPr>
              <a:t>.</a:t>
            </a:r>
          </a:p>
          <a:p>
            <a:r>
              <a:rPr lang="ru-RU" sz="2800" b="1">
                <a:latin typeface="Constantia" pitchFamily="18" charset="0"/>
              </a:rPr>
              <a:t>Представителей субкультуры хиппи в конце </a:t>
            </a:r>
            <a:r>
              <a:rPr lang="ru-RU" sz="2800" b="1">
                <a:latin typeface="Constantia" pitchFamily="18" charset="0"/>
                <a:hlinkClick r:id="rId5" tooltip="1960-е"/>
              </a:rPr>
              <a:t>60-х</a:t>
            </a:r>
            <a:r>
              <a:rPr lang="ru-RU" sz="2800" b="1">
                <a:latin typeface="Constantia" pitchFamily="18" charset="0"/>
              </a:rPr>
              <a:t> — </a:t>
            </a:r>
            <a:r>
              <a:rPr lang="ru-RU" sz="2800" b="1">
                <a:latin typeface="Constantia" pitchFamily="18" charset="0"/>
                <a:hlinkClick r:id="rId6" tooltip="1970-е годы"/>
              </a:rPr>
              <a:t>70-х годах</a:t>
            </a:r>
            <a:r>
              <a:rPr lang="ru-RU" sz="2800" b="1">
                <a:latin typeface="Constantia" pitchFamily="18" charset="0"/>
              </a:rPr>
              <a:t> легко можно было отыскать почти в каждом крупном городе </a:t>
            </a:r>
            <a:r>
              <a:rPr lang="ru-RU" sz="2800" b="1">
                <a:latin typeface="Constantia" pitchFamily="18" charset="0"/>
                <a:hlinkClick r:id="rId7" tooltip="СССР"/>
              </a:rPr>
              <a:t>СССР</a:t>
            </a:r>
            <a:r>
              <a:rPr lang="ru-RU" sz="2800" b="1">
                <a:latin typeface="Constantia" pitchFamily="18" charset="0"/>
              </a:rPr>
              <a:t>, на «тусовках».</a:t>
            </a:r>
          </a:p>
        </p:txBody>
      </p:sp>
      <p:pic>
        <p:nvPicPr>
          <p:cNvPr id="45059" name="Picture 2" descr="C:\Documents and Settings\user\Рабочий стол\rP4ovRFWVoukqir1pCmd2QfDo1_4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1285875"/>
            <a:ext cx="43576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305800" cy="46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082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4859338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onstantia" pitchFamily="18" charset="0"/>
              </a:rPr>
              <a:t>Появившись на исходе «</a:t>
            </a:r>
            <a:r>
              <a:rPr lang="ru-RU" sz="2400" b="1" dirty="0">
                <a:latin typeface="Constantia" pitchFamily="18" charset="0"/>
                <a:hlinkClick r:id="rId2" tooltip="Хрущёвская оттепель"/>
              </a:rPr>
              <a:t>хрущёвской оттепели</a:t>
            </a:r>
            <a:r>
              <a:rPr lang="ru-RU" sz="2400" b="1" dirty="0">
                <a:latin typeface="Constantia" pitchFamily="18" charset="0"/>
              </a:rPr>
              <a:t>», </a:t>
            </a:r>
            <a:r>
              <a:rPr lang="ru-RU" sz="2400" b="1" dirty="0">
                <a:latin typeface="Constantia" pitchFamily="18" charset="0"/>
                <a:hlinkClick r:id="rId3" tooltip="Субкультура"/>
              </a:rPr>
              <a:t>субкультура</a:t>
            </a:r>
            <a:r>
              <a:rPr lang="ru-RU" sz="2400" b="1" dirty="0">
                <a:latin typeface="Constantia" pitchFamily="18" charset="0"/>
              </a:rPr>
              <a:t> хиппи в СССР (в целом) была распространена среди весьма немногочисленных представителей молодежи. В </a:t>
            </a:r>
            <a:r>
              <a:rPr lang="ru-RU" sz="2400" b="1" dirty="0">
                <a:latin typeface="Constantia" pitchFamily="18" charset="0"/>
                <a:hlinkClick r:id="rId4" tooltip="Массовое сознание"/>
              </a:rPr>
              <a:t>массовом сознании</a:t>
            </a:r>
            <a:r>
              <a:rPr lang="ru-RU" sz="2400" b="1" dirty="0">
                <a:latin typeface="Constantia" pitchFamily="18" charset="0"/>
              </a:rPr>
              <a:t> слово «хиппи» вызывало ассоциации скорее негативные — «хиппи» воспринимался как неопрятно одетый молодой человек с длинными волосами, </a:t>
            </a:r>
            <a:r>
              <a:rPr lang="ru-RU" sz="2400" b="1" dirty="0">
                <a:latin typeface="Constantia" pitchFamily="18" charset="0"/>
                <a:hlinkClick r:id="rId5" tooltip="Тунеядство"/>
              </a:rPr>
              <a:t>бездельник</a:t>
            </a:r>
            <a:r>
              <a:rPr lang="ru-RU" sz="2400" b="1" dirty="0">
                <a:latin typeface="Constantia" pitchFamily="18" charset="0"/>
              </a:rPr>
              <a:t>, </a:t>
            </a:r>
            <a:r>
              <a:rPr lang="ru-RU" sz="2400" b="1" dirty="0">
                <a:latin typeface="Constantia" pitchFamily="18" charset="0"/>
                <a:hlinkClick r:id="rId6" tooltip="Пьянство"/>
              </a:rPr>
              <a:t>выпивоха</a:t>
            </a:r>
            <a:r>
              <a:rPr lang="ru-RU" sz="2400" b="1" dirty="0">
                <a:latin typeface="Constantia" pitchFamily="18" charset="0"/>
              </a:rPr>
              <a:t> и </a:t>
            </a:r>
            <a:r>
              <a:rPr lang="ru-RU" sz="2400" b="1" dirty="0">
                <a:latin typeface="Constantia" pitchFamily="18" charset="0"/>
                <a:hlinkClick r:id="rId7" tooltip="Наркоман"/>
              </a:rPr>
              <a:t>наркоман</a:t>
            </a:r>
            <a:r>
              <a:rPr lang="ru-RU" sz="2400" b="1" dirty="0">
                <a:latin typeface="Constantia" pitchFamily="18" charset="0"/>
              </a:rPr>
              <a:t>, часто аполитичный и безыдейный.</a:t>
            </a:r>
          </a:p>
        </p:txBody>
      </p:sp>
      <p:pic>
        <p:nvPicPr>
          <p:cNvPr id="46083" name="Содержимое 4" descr="206241508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7900" y="1773238"/>
            <a:ext cx="41767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858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+mn-lt"/>
              </a:rPr>
              <a:t>Стиль </a:t>
            </a:r>
            <a:r>
              <a:rPr lang="ru-RU" sz="5400" b="1" dirty="0" err="1" smtClean="0">
                <a:solidFill>
                  <a:srgbClr val="002060"/>
                </a:solidFill>
                <a:latin typeface="+mn-lt"/>
              </a:rPr>
              <a:t>милитари</a:t>
            </a:r>
            <a:endParaRPr lang="ru-RU" sz="5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214313" y="1143000"/>
            <a:ext cx="4071937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«Ми́литари» — </a:t>
            </a:r>
            <a:r>
              <a:rPr lang="ru-RU" sz="2400" b="1">
                <a:latin typeface="Constantia" pitchFamily="18" charset="0"/>
                <a:hlinkClick r:id="rId2" tooltip="Стиль"/>
              </a:rPr>
              <a:t>стилевое</a:t>
            </a:r>
            <a:r>
              <a:rPr lang="ru-RU" sz="2400" b="1">
                <a:latin typeface="Constantia" pitchFamily="18" charset="0"/>
              </a:rPr>
              <a:t> направление в </a:t>
            </a:r>
            <a:r>
              <a:rPr lang="ru-RU" sz="2400" b="1">
                <a:latin typeface="Constantia" pitchFamily="18" charset="0"/>
                <a:hlinkClick r:id="rId3" tooltip="Одежда"/>
              </a:rPr>
              <a:t>одежде</a:t>
            </a:r>
            <a:r>
              <a:rPr lang="ru-RU" sz="2400" b="1">
                <a:latin typeface="Constantia" pitchFamily="18" charset="0"/>
              </a:rPr>
              <a:t>, характеризующееся использованием элементов военного снаряжения: </a:t>
            </a:r>
            <a:r>
              <a:rPr lang="ru-RU" sz="2400" b="1">
                <a:latin typeface="Constantia" pitchFamily="18" charset="0"/>
                <a:hlinkClick r:id="rId4" tooltip="Военные ботинки"/>
              </a:rPr>
              <a:t>военных ботинок</a:t>
            </a:r>
            <a:r>
              <a:rPr lang="ru-RU" sz="2400" b="1">
                <a:latin typeface="Constantia" pitchFamily="18" charset="0"/>
              </a:rPr>
              <a:t>, </a:t>
            </a:r>
            <a:r>
              <a:rPr lang="ru-RU" sz="2400" b="1">
                <a:latin typeface="Constantia" pitchFamily="18" charset="0"/>
                <a:hlinkClick r:id="rId5" tooltip="Камуфляж"/>
              </a:rPr>
              <a:t>камуфлированной</a:t>
            </a:r>
            <a:r>
              <a:rPr lang="ru-RU" sz="2400" b="1">
                <a:latin typeface="Constantia" pitchFamily="18" charset="0"/>
              </a:rPr>
              <a:t> одежды (</a:t>
            </a:r>
            <a:r>
              <a:rPr lang="ru-RU" sz="2400" b="1">
                <a:latin typeface="Constantia" pitchFamily="18" charset="0"/>
                <a:hlinkClick r:id="rId6" tooltip="Хаки (цвет)"/>
              </a:rPr>
              <a:t>цвета хаки</a:t>
            </a:r>
            <a:r>
              <a:rPr lang="ru-RU" sz="2400" b="1">
                <a:latin typeface="Constantia" pitchFamily="18" charset="0"/>
              </a:rPr>
              <a:t>), военных головных уборов (например, </a:t>
            </a:r>
            <a:r>
              <a:rPr lang="ru-RU" sz="2400" b="1">
                <a:latin typeface="Constantia" pitchFamily="18" charset="0"/>
                <a:hlinkClick r:id="rId7" tooltip="Берет"/>
              </a:rPr>
              <a:t>беретов</a:t>
            </a:r>
            <a:r>
              <a:rPr lang="ru-RU" sz="2400" b="1">
                <a:latin typeface="Constantia" pitchFamily="18" charset="0"/>
              </a:rPr>
              <a:t>), </a:t>
            </a:r>
            <a:r>
              <a:rPr lang="ru-RU" sz="2400" b="1">
                <a:latin typeface="Constantia" pitchFamily="18" charset="0"/>
                <a:hlinkClick r:id="rId8" tooltip="Жетон"/>
              </a:rPr>
              <a:t>жетонов</a:t>
            </a:r>
            <a:r>
              <a:rPr lang="ru-RU" sz="2400" b="1">
                <a:latin typeface="Constantia" pitchFamily="18" charset="0"/>
              </a:rPr>
              <a:t>, </a:t>
            </a:r>
            <a:r>
              <a:rPr lang="ru-RU" sz="2400" b="1">
                <a:latin typeface="Constantia" pitchFamily="18" charset="0"/>
                <a:hlinkClick r:id="rId9" tooltip="Брелок"/>
              </a:rPr>
              <a:t>брелоков</a:t>
            </a:r>
            <a:r>
              <a:rPr lang="ru-RU" sz="2400" b="1">
                <a:latin typeface="Constantia" pitchFamily="18" charset="0"/>
              </a:rPr>
              <a:t> в форме </a:t>
            </a:r>
            <a:r>
              <a:rPr lang="ru-RU" sz="2400" b="1">
                <a:latin typeface="Constantia" pitchFamily="18" charset="0"/>
                <a:hlinkClick r:id="rId10" tooltip="Пуля"/>
              </a:rPr>
              <a:t>пуль</a:t>
            </a:r>
            <a:r>
              <a:rPr lang="ru-RU" sz="2400" b="1">
                <a:latin typeface="Constantia" pitchFamily="18" charset="0"/>
              </a:rPr>
              <a:t>.</a:t>
            </a:r>
          </a:p>
        </p:txBody>
      </p:sp>
      <p:pic>
        <p:nvPicPr>
          <p:cNvPr id="47107" name="Содержимое 5" descr="40th-fashio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1428750"/>
            <a:ext cx="42100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42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130" name="Прямоугольник 2"/>
          <p:cNvSpPr>
            <a:spLocks noChangeArrowheads="1"/>
          </p:cNvSpPr>
          <p:nvPr/>
        </p:nvSpPr>
        <p:spPr bwMode="auto">
          <a:xfrm>
            <a:off x="714375" y="357188"/>
            <a:ext cx="8143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onstantia" pitchFamily="18" charset="0"/>
              </a:rPr>
              <a:t>Стиль </a:t>
            </a:r>
            <a:r>
              <a:rPr lang="ru-RU" sz="2800" b="1" dirty="0" err="1">
                <a:latin typeface="Constantia" pitchFamily="18" charset="0"/>
              </a:rPr>
              <a:t>милитари</a:t>
            </a:r>
            <a:r>
              <a:rPr lang="ru-RU" sz="2800" b="1" dirty="0">
                <a:latin typeface="Constantia" pitchFamily="18" charset="0"/>
              </a:rPr>
              <a:t> приобрел популярность в конце 1960-х, когда мода обратилась к военной униформе. </a:t>
            </a:r>
          </a:p>
        </p:txBody>
      </p:sp>
      <p:pic>
        <p:nvPicPr>
          <p:cNvPr id="48131" name="Содержимое 5" descr="large_st16.jpg"/>
          <p:cNvPicPr>
            <a:picLocks noChangeAspect="1"/>
          </p:cNvPicPr>
          <p:nvPr/>
        </p:nvPicPr>
        <p:blipFill>
          <a:blip r:embed="rId2"/>
          <a:srcRect b="3030"/>
          <a:stretch>
            <a:fillRect/>
          </a:stretch>
        </p:blipFill>
        <p:spPr bwMode="auto">
          <a:xfrm>
            <a:off x="1285875" y="1928813"/>
            <a:ext cx="6286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 l="2272" t="2083" r="3030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35732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/>
                </a:solidFill>
                <a:latin typeface="+mn-lt"/>
              </a:rPr>
              <a:t>Одежда второй половины</a:t>
            </a:r>
            <a:r>
              <a:rPr lang="ru-RU" sz="4800" b="1" dirty="0" smtClean="0">
                <a:solidFill>
                  <a:schemeClr val="accent6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accent6"/>
                </a:solidFill>
                <a:latin typeface="+mn-lt"/>
              </a:rPr>
            </a:br>
            <a:r>
              <a:rPr lang="ru-RU" sz="4800" b="1" dirty="0" smtClean="0">
                <a:solidFill>
                  <a:schemeClr val="accent6"/>
                </a:solidFill>
                <a:latin typeface="+mn-lt"/>
              </a:rPr>
              <a:t> 20-го века</a:t>
            </a:r>
            <a:endParaRPr lang="ru-RU" sz="48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49155" name="Picture 6" descr="60"/>
          <p:cNvPicPr>
            <a:picLocks noChangeAspect="1" noChangeArrowheads="1"/>
          </p:cNvPicPr>
          <p:nvPr/>
        </p:nvPicPr>
        <p:blipFill>
          <a:blip r:embed="rId3"/>
          <a:srcRect l="5283" r="3168"/>
          <a:stretch>
            <a:fillRect/>
          </a:stretch>
        </p:blipFill>
        <p:spPr bwMode="auto">
          <a:xfrm>
            <a:off x="2428875" y="2000250"/>
            <a:ext cx="3714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8581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66FFCC"/>
                </a:solidFill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+mn-lt"/>
              </a:rPr>
              <a:t>Мини</a:t>
            </a:r>
            <a:endParaRPr lang="ru-RU" sz="6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5357813" y="1000125"/>
            <a:ext cx="35718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Constantia" pitchFamily="18" charset="0"/>
              </a:rPr>
              <a:t>В Лондоне появилась на свет самая скандальная одежда шестидесятых — мини-юбка. В 1962 году, ставшая легендой Мэри Квант, показала первую коллекцию вещей с длиной мини. Новый стиль, названный «стиль Лондон», очень быстро завоевал молодежь всего мира.</a:t>
            </a:r>
            <a:r>
              <a:rPr lang="ru-RU" sz="2400" b="1">
                <a:latin typeface="Constantia" pitchFamily="18" charset="0"/>
              </a:rPr>
              <a:t> </a:t>
            </a:r>
          </a:p>
        </p:txBody>
      </p:sp>
      <p:pic>
        <p:nvPicPr>
          <p:cNvPr id="50179" name="Picture 5" descr="1300748594_miniskirts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0"/>
            <a:ext cx="5000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305800" cy="71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02" name="Прямоугольник 2"/>
          <p:cNvSpPr>
            <a:spLocks noChangeArrowheads="1"/>
          </p:cNvSpPr>
          <p:nvPr/>
        </p:nvSpPr>
        <p:spPr bwMode="auto">
          <a:xfrm>
            <a:off x="428625" y="142875"/>
            <a:ext cx="84296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Constantia" pitchFamily="18" charset="0"/>
              </a:rPr>
              <a:t>Мини-мода 60-х стала официальной только после 1965 года, когда в мини начала появляться Жаклин Кеннеди-Онассис. В 1965 году манекенщицы Мэри Квант в ультра-мини вызвали остановку уличного движения. Многие знаменитые дизайнеры 60-х (Андрэ Курреж, Пако Раббан, Ив Сен-Лоран) ратовали за легализацию мини в мире моды, признания ее в качестве стиля XX века. </a:t>
            </a:r>
          </a:p>
        </p:txBody>
      </p:sp>
      <p:pic>
        <p:nvPicPr>
          <p:cNvPr id="51203" name="Picture 2" descr="C:\Documents and Settings\user\Рабочий стол\жаклин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286125"/>
            <a:ext cx="4805363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8572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Мода «Сафари»</a:t>
            </a:r>
            <a:endParaRPr lang="ru-RU" b="1" dirty="0">
              <a:latin typeface="+mn-lt"/>
            </a:endParaRPr>
          </a:p>
        </p:txBody>
      </p:sp>
      <p:sp>
        <p:nvSpPr>
          <p:cNvPr id="52226" name="Прямоугольник 3"/>
          <p:cNvSpPr>
            <a:spLocks noChangeArrowheads="1"/>
          </p:cNvSpPr>
          <p:nvPr/>
        </p:nvSpPr>
        <p:spPr bwMode="auto">
          <a:xfrm>
            <a:off x="4572000" y="1500188"/>
            <a:ext cx="457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          </a:t>
            </a:r>
            <a:r>
              <a:rPr lang="ru-RU" sz="2800" b="1" dirty="0">
                <a:latin typeface="Constantia" pitchFamily="18" charset="0"/>
              </a:rPr>
              <a:t>1980—1985 гг. Спортивный стиль в одежде.  Популярной становится одежда, плотно облегающая фигуру типа лосин, рейтуз, шортов из лайкры, прежде входивших в экипировку велосипедистов.  </a:t>
            </a:r>
          </a:p>
        </p:txBody>
      </p:sp>
      <p:pic>
        <p:nvPicPr>
          <p:cNvPr id="52227" name="Picture 13" descr="091508_lauren_400x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357313"/>
            <a:ext cx="4429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21443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Положения, определяющие  историю костюма </a:t>
            </a:r>
            <a:r>
              <a:rPr lang="en-US" sz="3600" b="1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XX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Constantia" pitchFamily="18" charset="0"/>
              </a:rPr>
              <a:t> века</a:t>
            </a:r>
            <a:endParaRPr lang="ru-RU" sz="3600" dirty="0" smtClean="0">
              <a:solidFill>
                <a:schemeClr val="tx1">
                  <a:lumMod val="95000"/>
                </a:schemeClr>
              </a:solidFill>
              <a:latin typeface="Constantia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Демократизация моды, уничтожение социальных ограничений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Упрощение и смена форм силуэта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Массовое производство в промышленности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Целесообразность и удобство костюма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Изменение положения женщин в обществе в связи с развитием транспорта, спорта, технического прогресса, появлением новых профессий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7143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sz="6700" b="1" dirty="0" smtClean="0">
                <a:latin typeface="+mn-lt"/>
              </a:rPr>
              <a:t>Лихие</a:t>
            </a:r>
            <a:r>
              <a:rPr lang="ru-RU" sz="6700" dirty="0" smtClean="0"/>
              <a:t> </a:t>
            </a:r>
            <a:r>
              <a:rPr lang="ru-RU" sz="6700" b="1" dirty="0" smtClean="0">
                <a:latin typeface="+mn-lt"/>
              </a:rPr>
              <a:t>1990-е</a:t>
            </a:r>
            <a:endParaRPr lang="ru-RU" sz="6700" b="1" dirty="0">
              <a:latin typeface="+mn-lt"/>
            </a:endParaRPr>
          </a:p>
        </p:txBody>
      </p:sp>
      <p:sp>
        <p:nvSpPr>
          <p:cNvPr id="53250" name="Прямоугольник 2"/>
          <p:cNvSpPr>
            <a:spLocks noChangeArrowheads="1"/>
          </p:cNvSpPr>
          <p:nvPr/>
        </p:nvSpPr>
        <p:spPr bwMode="auto">
          <a:xfrm>
            <a:off x="4143375" y="1000125"/>
            <a:ext cx="4572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Constantia" pitchFamily="18" charset="0"/>
              </a:rPr>
              <a:t>В 90-е годы мода была разноплановой – одновременно существовало несколько направлений в костюме, а именно: минимализм, </a:t>
            </a:r>
            <a:r>
              <a:rPr lang="ru-RU" sz="3200" b="1" dirty="0" err="1">
                <a:latin typeface="Constantia" pitchFamily="18" charset="0"/>
              </a:rPr>
              <a:t>гранж</a:t>
            </a:r>
            <a:r>
              <a:rPr lang="ru-RU" sz="3200" b="1" dirty="0">
                <a:latin typeface="Constantia" pitchFamily="18" charset="0"/>
              </a:rPr>
              <a:t>, спортивный, этнический стили и </a:t>
            </a:r>
            <a:r>
              <a:rPr lang="ru-RU" sz="3200" b="1" dirty="0" err="1">
                <a:latin typeface="Constantia" pitchFamily="18" charset="0"/>
              </a:rPr>
              <a:t>милитари</a:t>
            </a:r>
            <a:r>
              <a:rPr lang="ru-RU" sz="3200" b="1" dirty="0">
                <a:latin typeface="Constantia" pitchFamily="18" charset="0"/>
              </a:rPr>
              <a:t>. </a:t>
            </a:r>
          </a:p>
        </p:txBody>
      </p:sp>
      <p:pic>
        <p:nvPicPr>
          <p:cNvPr id="53251" name="Picture 6" descr="art08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85813"/>
            <a:ext cx="3168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8" descr="art0817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643188"/>
            <a:ext cx="31067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 descr="C:\Documents and Settings\user\Рабочий стол\1287723731_retro_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500563"/>
            <a:ext cx="30718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305800" cy="71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274" name="Прямоугольник 2"/>
          <p:cNvSpPr>
            <a:spLocks noChangeArrowheads="1"/>
          </p:cNvSpPr>
          <p:nvPr/>
        </p:nvSpPr>
        <p:spPr bwMode="auto">
          <a:xfrm>
            <a:off x="214313" y="214313"/>
            <a:ext cx="892968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onstantia" pitchFamily="18" charset="0"/>
              </a:rPr>
              <a:t>Такое стилевое многообразие в костюме объясняется новым подходом в создании модного образа: одежда в стиле 90-х годов должна была подчеркивать индивидуальность личности и формировать собственный стиль человека. “</a:t>
            </a:r>
            <a:r>
              <a:rPr lang="ru-RU" sz="2800" b="1" dirty="0" err="1">
                <a:latin typeface="Constantia" pitchFamily="18" charset="0"/>
              </a:rPr>
              <a:t>Be</a:t>
            </a:r>
            <a:r>
              <a:rPr lang="ru-RU" sz="2800" b="1" dirty="0">
                <a:latin typeface="Constantia" pitchFamily="18" charset="0"/>
              </a:rPr>
              <a:t> </a:t>
            </a:r>
            <a:r>
              <a:rPr lang="ru-RU" sz="2800" b="1" dirty="0" err="1">
                <a:latin typeface="Constantia" pitchFamily="18" charset="0"/>
              </a:rPr>
              <a:t>Yourself</a:t>
            </a:r>
            <a:r>
              <a:rPr lang="ru-RU" sz="2800" b="1" dirty="0">
                <a:latin typeface="Constantia" pitchFamily="18" charset="0"/>
              </a:rPr>
              <a:t>” – популярный лозунг рекламы того периода кампании  Кельвина </a:t>
            </a:r>
            <a:r>
              <a:rPr lang="ru-RU" sz="2800" b="1" dirty="0" err="1">
                <a:latin typeface="Constantia" pitchFamily="18" charset="0"/>
              </a:rPr>
              <a:t>Кляйна</a:t>
            </a:r>
            <a:r>
              <a:rPr lang="ru-RU" sz="2800" b="1" dirty="0">
                <a:latin typeface="Constantia" pitchFamily="18" charset="0"/>
              </a:rPr>
              <a:t>.</a:t>
            </a:r>
          </a:p>
        </p:txBody>
      </p:sp>
      <p:pic>
        <p:nvPicPr>
          <p:cNvPr id="54275" name="Picture 10" descr="f_4feb2fcd0f0f5_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214688"/>
            <a:ext cx="3429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 descr="C:\Documents and Settings\user\Рабочий стол\4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286125"/>
            <a:ext cx="39290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305800" cy="142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298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7868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onstantia" pitchFamily="18" charset="0"/>
              </a:rPr>
              <a:t>Спортивный стиль – один из лидеров моды 90-х годов: в этот период наблюдался бум на кроссовки и яркие спортивные костюмы. Чрезвычайно популярны были занятия спортом и аэробикой, получившей распространение с 80-х годов: стройная фигура была в моде!</a:t>
            </a:r>
          </a:p>
        </p:txBody>
      </p:sp>
      <p:pic>
        <p:nvPicPr>
          <p:cNvPr id="55299" name="Picture 3" descr="C:\Documents and Settings\user\Рабочий стол\art0856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143250"/>
            <a:ext cx="44767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Дорогие ребята!</a:t>
            </a:r>
            <a:br>
              <a:rPr lang="ru-RU" dirty="0" smtClean="0"/>
            </a:br>
            <a:r>
              <a:rPr lang="ru-RU" sz="2800" dirty="0" smtClean="0"/>
              <a:t>Задание будет интересное,</a:t>
            </a:r>
            <a:br>
              <a:rPr lang="ru-RU" sz="2800" dirty="0" smtClean="0"/>
            </a:br>
            <a:r>
              <a:rPr lang="ru-RU" sz="2800" dirty="0" smtClean="0"/>
              <a:t>отгадайте в тесте все картинки с костюмами.</a:t>
            </a:r>
            <a:br>
              <a:rPr lang="ru-RU" sz="2800" dirty="0" smtClean="0"/>
            </a:br>
            <a:r>
              <a:rPr lang="ru-RU" sz="2800" dirty="0" smtClean="0"/>
              <a:t>Удачи!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1786003"/>
      </p:ext>
    </p:extLst>
  </p:cSld>
  <p:clrMapOvr>
    <a:masterClrMapping/>
  </p:clrMapOvr>
  <p:transition spd="med"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42910" y="357166"/>
            <a:ext cx="8215370" cy="128588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История костюма </a:t>
            </a:r>
            <a:br>
              <a:rPr lang="ru-RU" b="1" dirty="0" smtClean="0">
                <a:solidFill>
                  <a:schemeClr val="accent1"/>
                </a:solidFill>
                <a:latin typeface="+mn-lt"/>
              </a:rPr>
            </a:br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начала 20 века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" name="Picture 4" descr="история2"/>
          <p:cNvPicPr>
            <a:picLocks noChangeAspect="1" noChangeArrowheads="1"/>
          </p:cNvPicPr>
          <p:nvPr/>
        </p:nvPicPr>
        <p:blipFill>
          <a:blip r:embed="rId3" cstate="print"/>
          <a:srcRect b="6882"/>
          <a:stretch>
            <a:fillRect/>
          </a:stretch>
        </p:blipFill>
        <p:spPr bwMode="auto">
          <a:xfrm>
            <a:off x="142844" y="1142984"/>
            <a:ext cx="257176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30-ые_norm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3075" y="2571744"/>
            <a:ext cx="2320925" cy="295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i-2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071810"/>
            <a:ext cx="264320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429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20 век начинается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2987675" y="692150"/>
            <a:ext cx="59420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dirty="0">
                <a:latin typeface="Constantia" pitchFamily="18" charset="0"/>
              </a:rPr>
              <a:t>Коренные изменения в женской моде произошли в начале 20 века , когда французский модельер Поль </a:t>
            </a:r>
            <a:r>
              <a:rPr lang="ru-RU" sz="2000" b="1" dirty="0" err="1">
                <a:latin typeface="Constantia" pitchFamily="18" charset="0"/>
              </a:rPr>
              <a:t>Пуаре</a:t>
            </a:r>
            <a:r>
              <a:rPr lang="ru-RU" sz="2000" b="1" dirty="0">
                <a:latin typeface="Constantia" pitchFamily="18" charset="0"/>
              </a:rPr>
              <a:t> упразднил корсеты. Кроме того , он отважился укоротить женские платья. Теперь они лишь прикрывали лодыжки. Это было воспринято как невиданная дерзость и покушение на нравственность и мораль. 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27651" name="Picture 7" descr="Пуарэ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183063"/>
            <a:ext cx="2378075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Пуарэ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064000"/>
            <a:ext cx="178593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Пуарэ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238625"/>
            <a:ext cx="20780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Пуарэ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71938"/>
            <a:ext cx="192881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 descr="C:\Users\Ольга\Desktop\1307690335_1018.jpg"/>
          <p:cNvPicPr>
            <a:picLocks noChangeAspect="1" noChangeArrowheads="1"/>
          </p:cNvPicPr>
          <p:nvPr/>
        </p:nvPicPr>
        <p:blipFill>
          <a:blip r:embed="rId6"/>
          <a:srcRect l="50594"/>
          <a:stretch>
            <a:fillRect/>
          </a:stretch>
        </p:blipFill>
        <p:spPr bwMode="auto">
          <a:xfrm>
            <a:off x="755650" y="765175"/>
            <a:ext cx="2109788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29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Непостижимая Коко…</a:t>
            </a:r>
            <a:endParaRPr lang="ru-RU" b="1" dirty="0">
              <a:latin typeface="+mn-lt"/>
            </a:endParaRPr>
          </a:p>
        </p:txBody>
      </p:sp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3995738" y="1125538"/>
            <a:ext cx="5148262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dirty="0">
                <a:latin typeface="Constantia" pitchFamily="18" charset="0"/>
              </a:rPr>
              <a:t>Период между двумя войнами можно 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Constantia" pitchFamily="18" charset="0"/>
              </a:rPr>
              <a:t>смело назвать "Эпохой Шанель".   Непостижимая Шанель совершила 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Constantia" pitchFamily="18" charset="0"/>
              </a:rPr>
              <a:t> революцию в моде, придав женщине 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Constantia" pitchFamily="18" charset="0"/>
              </a:rPr>
              <a:t> современный облик. В разгар войны в 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latin typeface="Constantia" pitchFamily="18" charset="0"/>
              </a:rPr>
              <a:t>  1916 г. Коко Шанель ввела в моду джерси. Трикотаж машинной вязки бежевого цвета, считавшийся "бедняцким", стал новым революционным материалом. Одежда от Шанель поражала чистотой и строгостью линий и была не просто чуждой, но даже враждебной украшательству. Стиль "от Шанель" кардинально изменил весь облик современниц. Коко ввела в моду короткую стрижку для женщин. Даже самые богатые дамы носили искусственный жемчуг "от Шанель". </a:t>
            </a:r>
          </a:p>
        </p:txBody>
      </p:sp>
      <p:pic>
        <p:nvPicPr>
          <p:cNvPr id="28675" name="Picture 2" descr="C:\Documents and Settings\user\Рабочий стол\1229518447715983_323_3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3643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298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«Маленькое чёрное платье»</a:t>
            </a:r>
            <a:endParaRPr lang="ru-RU" b="1" dirty="0">
              <a:latin typeface="+mn-lt"/>
            </a:endParaRPr>
          </a:p>
        </p:txBody>
      </p:sp>
      <p:pic>
        <p:nvPicPr>
          <p:cNvPr id="29698" name="Picture 6" descr="i-2653"/>
          <p:cNvPicPr>
            <a:picLocks noChangeAspect="1" noChangeArrowheads="1"/>
          </p:cNvPicPr>
          <p:nvPr/>
        </p:nvPicPr>
        <p:blipFill>
          <a:blip r:embed="rId2"/>
          <a:srcRect b="14301"/>
          <a:stretch>
            <a:fillRect/>
          </a:stretch>
        </p:blipFill>
        <p:spPr bwMode="auto">
          <a:xfrm>
            <a:off x="1547813" y="4432300"/>
            <a:ext cx="621823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468313" y="1412875"/>
            <a:ext cx="67675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Constantia" pitchFamily="18" charset="0"/>
              </a:rPr>
              <a:t>В 1924 г. - резко сокращается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Constantia" pitchFamily="18" charset="0"/>
              </a:rPr>
              <a:t>длина юбки. Коко Шанель изобретает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Constantia" pitchFamily="18" charset="0"/>
              </a:rPr>
              <a:t>"маленькое чёрное платье".  Журнал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Constantia" pitchFamily="18" charset="0"/>
              </a:rPr>
              <a:t>"</a:t>
            </a:r>
            <a:r>
              <a:rPr lang="ru-RU" sz="2400" b="1" dirty="0" err="1">
                <a:latin typeface="Constantia" pitchFamily="18" charset="0"/>
              </a:rPr>
              <a:t>Vogue</a:t>
            </a:r>
            <a:r>
              <a:rPr lang="ru-RU" sz="2400" b="1" dirty="0">
                <a:latin typeface="Constantia" pitchFamily="18" charset="0"/>
              </a:rPr>
              <a:t>" провидчески предсказывает,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Constantia" pitchFamily="18" charset="0"/>
              </a:rPr>
              <a:t>что это простое чёрное платье станет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Constantia" pitchFamily="18" charset="0"/>
              </a:rPr>
              <a:t>универсальной моделью, которую будут носить все женщины. Уникальное изобретение  Шанель вот уже многие десятилетия остаётся в арсенале современной моды. </a:t>
            </a:r>
          </a:p>
        </p:txBody>
      </p:sp>
      <p:pic>
        <p:nvPicPr>
          <p:cNvPr id="29700" name="Picture 4" descr="МПЧ"/>
          <p:cNvPicPr>
            <a:picLocks noChangeAspect="1" noChangeArrowheads="1"/>
          </p:cNvPicPr>
          <p:nvPr/>
        </p:nvPicPr>
        <p:blipFill>
          <a:blip r:embed="rId3"/>
          <a:srcRect l="5431" t="10249" r="6372"/>
          <a:stretch>
            <a:fillRect/>
          </a:stretch>
        </p:blipFill>
        <p:spPr bwMode="auto">
          <a:xfrm>
            <a:off x="7380288" y="1341438"/>
            <a:ext cx="151288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05710" cy="7143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30-е  годы  20  века…</a:t>
            </a:r>
            <a:endParaRPr lang="ru-RU" b="1" dirty="0">
              <a:latin typeface="+mn-lt"/>
            </a:endParaRPr>
          </a:p>
        </p:txBody>
      </p:sp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1619250" y="908050"/>
            <a:ext cx="705643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 </a:t>
            </a:r>
            <a:r>
              <a:rPr lang="ru-RU" sz="2400" b="1" dirty="0">
                <a:latin typeface="Constantia" pitchFamily="18" charset="0"/>
              </a:rPr>
              <a:t>Многие предметы современного    гардероба, кажущиеся нам </a:t>
            </a:r>
          </a:p>
          <a:p>
            <a:r>
              <a:rPr lang="ru-RU" sz="2400" b="1" dirty="0">
                <a:latin typeface="Constantia" pitchFamily="18" charset="0"/>
              </a:rPr>
              <a:t>совершенно  естественными и как бы                                      присутствующими всегда, придумала</a:t>
            </a:r>
          </a:p>
          <a:p>
            <a:r>
              <a:rPr lang="ru-RU" sz="2400" b="1" dirty="0">
                <a:latin typeface="Constantia" pitchFamily="18" charset="0"/>
              </a:rPr>
              <a:t>Коко Шанель: сумочку через плечо, </a:t>
            </a:r>
          </a:p>
          <a:p>
            <a:r>
              <a:rPr lang="ru-RU" sz="2400" b="1" dirty="0">
                <a:latin typeface="Constantia" pitchFamily="18" charset="0"/>
              </a:rPr>
              <a:t>металлическую бижутерию, цепочки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. </a:t>
            </a:r>
          </a:p>
          <a:p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  </a:t>
            </a:r>
          </a:p>
        </p:txBody>
      </p:sp>
      <p:pic>
        <p:nvPicPr>
          <p:cNvPr id="30723" name="Picture 2" descr="C:\Users\Ольга\Desktop\Gabrielle Coco Chan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149725"/>
            <a:ext cx="22860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C:\Users\Ольга\Desktop\id10952_w320.jpg"/>
          <p:cNvPicPr>
            <a:picLocks noChangeAspect="1" noChangeArrowheads="1"/>
          </p:cNvPicPr>
          <p:nvPr/>
        </p:nvPicPr>
        <p:blipFill>
          <a:blip r:embed="rId3"/>
          <a:srcRect b="9052"/>
          <a:stretch>
            <a:fillRect/>
          </a:stretch>
        </p:blipFill>
        <p:spPr bwMode="auto">
          <a:xfrm>
            <a:off x="468313" y="3644900"/>
            <a:ext cx="2159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C:\Users\Ольга\Desktop\i_010.jpg"/>
          <p:cNvPicPr>
            <a:picLocks noChangeAspect="1" noChangeArrowheads="1"/>
          </p:cNvPicPr>
          <p:nvPr/>
        </p:nvPicPr>
        <p:blipFill>
          <a:blip r:embed="rId4"/>
          <a:srcRect l="51546"/>
          <a:stretch>
            <a:fillRect/>
          </a:stretch>
        </p:blipFill>
        <p:spPr bwMode="auto">
          <a:xfrm>
            <a:off x="6659563" y="3573463"/>
            <a:ext cx="2016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155679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/>
                </a:solidFill>
                <a:latin typeface="+mn-lt"/>
              </a:rPr>
              <a:t>Романтический стиль</a:t>
            </a:r>
            <a:br>
              <a:rPr lang="ru-RU" sz="5400" b="1" dirty="0" smtClean="0">
                <a:solidFill>
                  <a:schemeClr val="accent2"/>
                </a:solidFill>
                <a:latin typeface="+mn-lt"/>
              </a:rPr>
            </a:br>
            <a:r>
              <a:rPr lang="ru-RU" sz="5400" b="1" dirty="0" smtClean="0">
                <a:solidFill>
                  <a:schemeClr val="accent2"/>
                </a:solidFill>
                <a:latin typeface="+mn-lt"/>
              </a:rPr>
              <a:t>20 века</a:t>
            </a:r>
            <a:endParaRPr lang="ru-RU" sz="54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571744"/>
            <a:ext cx="2212968" cy="362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539750" y="1773238"/>
            <a:ext cx="5715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nstantia" pitchFamily="18" charset="0"/>
              </a:rPr>
              <a:t>Романтический стиль в одежде – это победа женственности над модой. Он еще раз подтверждает: сколько бы женщины не стремились заимствовать предметы мужского гардероба, они все же никогда надолго не забудут рюшей, оборок, бантов и мягкого сияния шелковых тканей.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493</TotalTime>
  <Words>1211</Words>
  <Application>Microsoft Office PowerPoint</Application>
  <PresentationFormat>Экран (4:3)</PresentationFormat>
  <Paragraphs>63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Century Gothic</vt:lpstr>
      <vt:lpstr>Constantia</vt:lpstr>
      <vt:lpstr>Wingdings</vt:lpstr>
      <vt:lpstr>Wingdings 3</vt:lpstr>
      <vt:lpstr>Ион</vt:lpstr>
      <vt:lpstr>Презентация PowerPoint</vt:lpstr>
      <vt:lpstr>Презентация PowerPoint</vt:lpstr>
      <vt:lpstr>Положения, определяющие  историю костюма XX века</vt:lpstr>
      <vt:lpstr>История костюма  начала 20 века</vt:lpstr>
      <vt:lpstr>20 век начинается</vt:lpstr>
      <vt:lpstr>Непостижимая Коко…</vt:lpstr>
      <vt:lpstr>«Маленькое чёрное платье»</vt:lpstr>
      <vt:lpstr>30-е  годы  20  века…</vt:lpstr>
      <vt:lpstr>Романтический стиль 20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Кристиан Диор</vt:lpstr>
      <vt:lpstr>Презентация PowerPoint</vt:lpstr>
      <vt:lpstr>Джинсовый бум!</vt:lpstr>
      <vt:lpstr>Презентация PowerPoint</vt:lpstr>
      <vt:lpstr>Джинсы в СССР</vt:lpstr>
      <vt:lpstr>Презентация PowerPoint</vt:lpstr>
      <vt:lpstr>Презентация PowerPoint</vt:lpstr>
      <vt:lpstr>Направление  хиппи</vt:lpstr>
      <vt:lpstr>Презентация PowerPoint</vt:lpstr>
      <vt:lpstr>Стиль милитари</vt:lpstr>
      <vt:lpstr>Презентация PowerPoint</vt:lpstr>
      <vt:lpstr>Одежда второй половины  20-го века</vt:lpstr>
      <vt:lpstr> Мини</vt:lpstr>
      <vt:lpstr>Презентация PowerPoint</vt:lpstr>
      <vt:lpstr>Мода «Сафари»</vt:lpstr>
      <vt:lpstr>  Лихие 1990-е</vt:lpstr>
      <vt:lpstr>Презентация PowerPoint</vt:lpstr>
      <vt:lpstr>Презентация PowerPoint</vt:lpstr>
      <vt:lpstr>Дорогие ребята! Задание будет интересное, отгадайте в тесте все картинки с костюмами. Удачи!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обобщения знаний</dc:title>
  <dc:creator>Ольга</dc:creator>
  <cp:lastModifiedBy>МОУ ЦДТ</cp:lastModifiedBy>
  <cp:revision>54</cp:revision>
  <dcterms:created xsi:type="dcterms:W3CDTF">2013-02-16T16:21:57Z</dcterms:created>
  <dcterms:modified xsi:type="dcterms:W3CDTF">2020-04-20T11:02:25Z</dcterms:modified>
</cp:coreProperties>
</file>