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418B3B-8B3C-4DC1-A0E2-FD21E617117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89D13A-B70A-48B6-B271-4DB0766DF681}">
      <dgm:prSet phldrT="[Текст]"/>
      <dgm:spPr/>
      <dgm:t>
        <a:bodyPr/>
        <a:lstStyle/>
        <a:p>
          <a:r>
            <a:rPr lang="ru-RU" b="1" dirty="0" smtClean="0"/>
            <a:t>Борьба за существование</a:t>
          </a:r>
          <a:endParaRPr lang="ru-RU" b="1" dirty="0"/>
        </a:p>
      </dgm:t>
    </dgm:pt>
    <dgm:pt modelId="{7449B2A5-FAE9-4300-93E9-6C4058D1B1EF}" type="parTrans" cxnId="{0309A8AB-4078-404E-AC31-CE212262589C}">
      <dgm:prSet/>
      <dgm:spPr/>
      <dgm:t>
        <a:bodyPr/>
        <a:lstStyle/>
        <a:p>
          <a:endParaRPr lang="ru-RU"/>
        </a:p>
      </dgm:t>
    </dgm:pt>
    <dgm:pt modelId="{CA2FC23E-912E-4452-93E4-5F043C5215A2}" type="sibTrans" cxnId="{0309A8AB-4078-404E-AC31-CE212262589C}">
      <dgm:prSet/>
      <dgm:spPr/>
      <dgm:t>
        <a:bodyPr/>
        <a:lstStyle/>
        <a:p>
          <a:endParaRPr lang="ru-RU"/>
        </a:p>
      </dgm:t>
    </dgm:pt>
    <dgm:pt modelId="{D19BF8FB-05C1-46E7-B14C-0866172C4426}">
      <dgm:prSet phldrT="[Текст]"/>
      <dgm:spPr/>
      <dgm:t>
        <a:bodyPr/>
        <a:lstStyle/>
        <a:p>
          <a:r>
            <a:rPr lang="ru-RU" b="1" dirty="0" smtClean="0"/>
            <a:t>Внутривидовая </a:t>
          </a:r>
          <a:endParaRPr lang="ru-RU" b="1" dirty="0"/>
        </a:p>
      </dgm:t>
    </dgm:pt>
    <dgm:pt modelId="{13441350-49A6-47F3-BD70-3ABE9C4BEA58}" type="parTrans" cxnId="{DB0AB9D6-2FA8-4917-B95E-C95B84B2FD07}">
      <dgm:prSet/>
      <dgm:spPr/>
      <dgm:t>
        <a:bodyPr/>
        <a:lstStyle/>
        <a:p>
          <a:endParaRPr lang="ru-RU"/>
        </a:p>
      </dgm:t>
    </dgm:pt>
    <dgm:pt modelId="{7CFE51B3-70D2-4CF2-B419-F5EDC665358E}" type="sibTrans" cxnId="{DB0AB9D6-2FA8-4917-B95E-C95B84B2FD07}">
      <dgm:prSet/>
      <dgm:spPr/>
      <dgm:t>
        <a:bodyPr/>
        <a:lstStyle/>
        <a:p>
          <a:endParaRPr lang="ru-RU"/>
        </a:p>
      </dgm:t>
    </dgm:pt>
    <dgm:pt modelId="{78FCFAD4-9C38-4597-84AD-676890B94D1F}">
      <dgm:prSet phldrT="[Текст]"/>
      <dgm:spPr/>
      <dgm:t>
        <a:bodyPr/>
        <a:lstStyle/>
        <a:p>
          <a:r>
            <a:rPr lang="ru-RU" b="1" dirty="0" smtClean="0"/>
            <a:t>Межвидовая </a:t>
          </a:r>
          <a:endParaRPr lang="ru-RU" b="1" dirty="0"/>
        </a:p>
      </dgm:t>
    </dgm:pt>
    <dgm:pt modelId="{DE78917F-E05C-4602-8AD8-67DEED62A037}" type="parTrans" cxnId="{5743D72D-DA33-4610-BEB8-1184A4D283FB}">
      <dgm:prSet/>
      <dgm:spPr/>
      <dgm:t>
        <a:bodyPr/>
        <a:lstStyle/>
        <a:p>
          <a:endParaRPr lang="ru-RU"/>
        </a:p>
      </dgm:t>
    </dgm:pt>
    <dgm:pt modelId="{FA6DB3BF-04E6-4442-A023-896022007DF4}" type="sibTrans" cxnId="{5743D72D-DA33-4610-BEB8-1184A4D283FB}">
      <dgm:prSet/>
      <dgm:spPr/>
      <dgm:t>
        <a:bodyPr/>
        <a:lstStyle/>
        <a:p>
          <a:endParaRPr lang="ru-RU"/>
        </a:p>
      </dgm:t>
    </dgm:pt>
    <dgm:pt modelId="{49DC4FF6-7C21-4B36-BD0A-38935B505538}">
      <dgm:prSet/>
      <dgm:spPr/>
      <dgm:t>
        <a:bodyPr/>
        <a:lstStyle/>
        <a:p>
          <a:r>
            <a:rPr lang="ru-RU" b="1" dirty="0" smtClean="0"/>
            <a:t>Борьба с неблагоприятными условиями среды</a:t>
          </a:r>
          <a:endParaRPr lang="ru-RU" b="1" dirty="0"/>
        </a:p>
      </dgm:t>
    </dgm:pt>
    <dgm:pt modelId="{E738C345-5D72-4280-9C7B-00D297E0BE29}" type="parTrans" cxnId="{85692D9B-55C4-4034-A1ED-A140E3F35BCF}">
      <dgm:prSet/>
      <dgm:spPr/>
      <dgm:t>
        <a:bodyPr/>
        <a:lstStyle/>
        <a:p>
          <a:endParaRPr lang="ru-RU"/>
        </a:p>
      </dgm:t>
    </dgm:pt>
    <dgm:pt modelId="{DDB608F9-D02B-405A-9D70-4A77898ED531}" type="sibTrans" cxnId="{85692D9B-55C4-4034-A1ED-A140E3F35BCF}">
      <dgm:prSet/>
      <dgm:spPr/>
      <dgm:t>
        <a:bodyPr/>
        <a:lstStyle/>
        <a:p>
          <a:endParaRPr lang="ru-RU"/>
        </a:p>
      </dgm:t>
    </dgm:pt>
    <dgm:pt modelId="{626D7168-8F34-4129-A618-E7F4FBE3BA16}" type="pres">
      <dgm:prSet presAssocID="{AF418B3B-8B3C-4DC1-A0E2-FD21E617117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24F1739-968D-44D0-89CD-4E9544EC61CF}" type="pres">
      <dgm:prSet presAssocID="{D189D13A-B70A-48B6-B271-4DB0766DF681}" presName="hierRoot1" presStyleCnt="0"/>
      <dgm:spPr/>
    </dgm:pt>
    <dgm:pt modelId="{376BFCA6-A961-4D80-80F5-3A4482472C37}" type="pres">
      <dgm:prSet presAssocID="{D189D13A-B70A-48B6-B271-4DB0766DF681}" presName="composite" presStyleCnt="0"/>
      <dgm:spPr/>
    </dgm:pt>
    <dgm:pt modelId="{099B4EA4-0DB4-4996-9E97-9ED79D4B6E2E}" type="pres">
      <dgm:prSet presAssocID="{D189D13A-B70A-48B6-B271-4DB0766DF681}" presName="background" presStyleLbl="node0" presStyleIdx="0" presStyleCnt="1"/>
      <dgm:spPr/>
    </dgm:pt>
    <dgm:pt modelId="{55811710-4D51-4F68-B80A-F9428E89E01A}" type="pres">
      <dgm:prSet presAssocID="{D189D13A-B70A-48B6-B271-4DB0766DF68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0A28AE-97F4-4058-B27E-A9E9D4E40767}" type="pres">
      <dgm:prSet presAssocID="{D189D13A-B70A-48B6-B271-4DB0766DF681}" presName="hierChild2" presStyleCnt="0"/>
      <dgm:spPr/>
    </dgm:pt>
    <dgm:pt modelId="{93881491-C86D-4D58-B052-0872AC97FCE3}" type="pres">
      <dgm:prSet presAssocID="{13441350-49A6-47F3-BD70-3ABE9C4BEA58}" presName="Name10" presStyleLbl="parChTrans1D2" presStyleIdx="0" presStyleCnt="3"/>
      <dgm:spPr/>
      <dgm:t>
        <a:bodyPr/>
        <a:lstStyle/>
        <a:p>
          <a:endParaRPr lang="ru-RU"/>
        </a:p>
      </dgm:t>
    </dgm:pt>
    <dgm:pt modelId="{751F935E-86BD-4C93-8C54-62D0F84583F2}" type="pres">
      <dgm:prSet presAssocID="{D19BF8FB-05C1-46E7-B14C-0866172C4426}" presName="hierRoot2" presStyleCnt="0"/>
      <dgm:spPr/>
    </dgm:pt>
    <dgm:pt modelId="{8FB0D37C-DB0C-48F6-AE7E-93341B40A139}" type="pres">
      <dgm:prSet presAssocID="{D19BF8FB-05C1-46E7-B14C-0866172C4426}" presName="composite2" presStyleCnt="0"/>
      <dgm:spPr/>
    </dgm:pt>
    <dgm:pt modelId="{0B80443C-3442-4110-99F9-C82B1BBF7CFF}" type="pres">
      <dgm:prSet presAssocID="{D19BF8FB-05C1-46E7-B14C-0866172C4426}" presName="background2" presStyleLbl="node2" presStyleIdx="0" presStyleCnt="3"/>
      <dgm:spPr/>
    </dgm:pt>
    <dgm:pt modelId="{20B3E4C5-915F-4E46-BB19-C4D3EFE64210}" type="pres">
      <dgm:prSet presAssocID="{D19BF8FB-05C1-46E7-B14C-0866172C4426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0980BC-F3C9-4D04-B0BF-4E931C473C45}" type="pres">
      <dgm:prSet presAssocID="{D19BF8FB-05C1-46E7-B14C-0866172C4426}" presName="hierChild3" presStyleCnt="0"/>
      <dgm:spPr/>
    </dgm:pt>
    <dgm:pt modelId="{1505A7F6-19A3-4DF6-85CA-6522395B1740}" type="pres">
      <dgm:prSet presAssocID="{DE78917F-E05C-4602-8AD8-67DEED62A037}" presName="Name10" presStyleLbl="parChTrans1D2" presStyleIdx="1" presStyleCnt="3"/>
      <dgm:spPr/>
      <dgm:t>
        <a:bodyPr/>
        <a:lstStyle/>
        <a:p>
          <a:endParaRPr lang="ru-RU"/>
        </a:p>
      </dgm:t>
    </dgm:pt>
    <dgm:pt modelId="{EC700E25-7FE1-4AF2-92D0-5E97FF124998}" type="pres">
      <dgm:prSet presAssocID="{78FCFAD4-9C38-4597-84AD-676890B94D1F}" presName="hierRoot2" presStyleCnt="0"/>
      <dgm:spPr/>
    </dgm:pt>
    <dgm:pt modelId="{1F9E241C-9F02-47AA-B432-6AC3714C123D}" type="pres">
      <dgm:prSet presAssocID="{78FCFAD4-9C38-4597-84AD-676890B94D1F}" presName="composite2" presStyleCnt="0"/>
      <dgm:spPr/>
    </dgm:pt>
    <dgm:pt modelId="{0F891B88-A764-487B-B877-65364539ACAC}" type="pres">
      <dgm:prSet presAssocID="{78FCFAD4-9C38-4597-84AD-676890B94D1F}" presName="background2" presStyleLbl="node2" presStyleIdx="1" presStyleCnt="3"/>
      <dgm:spPr/>
    </dgm:pt>
    <dgm:pt modelId="{6F9C7C8D-8161-4087-845E-CF31B4C6B974}" type="pres">
      <dgm:prSet presAssocID="{78FCFAD4-9C38-4597-84AD-676890B94D1F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4161BD-8234-4D8F-9C3D-A95A5B041186}" type="pres">
      <dgm:prSet presAssocID="{78FCFAD4-9C38-4597-84AD-676890B94D1F}" presName="hierChild3" presStyleCnt="0"/>
      <dgm:spPr/>
    </dgm:pt>
    <dgm:pt modelId="{85F5A823-B57C-48DF-BE0D-D29CC815B2E6}" type="pres">
      <dgm:prSet presAssocID="{E738C345-5D72-4280-9C7B-00D297E0BE29}" presName="Name10" presStyleLbl="parChTrans1D2" presStyleIdx="2" presStyleCnt="3"/>
      <dgm:spPr/>
      <dgm:t>
        <a:bodyPr/>
        <a:lstStyle/>
        <a:p>
          <a:endParaRPr lang="ru-RU"/>
        </a:p>
      </dgm:t>
    </dgm:pt>
    <dgm:pt modelId="{374E7820-FCFD-489C-B2A7-FCFB74D03147}" type="pres">
      <dgm:prSet presAssocID="{49DC4FF6-7C21-4B36-BD0A-38935B505538}" presName="hierRoot2" presStyleCnt="0"/>
      <dgm:spPr/>
    </dgm:pt>
    <dgm:pt modelId="{576BC53E-56DA-4291-8212-FF7F373EC58D}" type="pres">
      <dgm:prSet presAssocID="{49DC4FF6-7C21-4B36-BD0A-38935B505538}" presName="composite2" presStyleCnt="0"/>
      <dgm:spPr/>
    </dgm:pt>
    <dgm:pt modelId="{147BB3C9-D32C-4A08-85CA-B51387B46F2A}" type="pres">
      <dgm:prSet presAssocID="{49DC4FF6-7C21-4B36-BD0A-38935B505538}" presName="background2" presStyleLbl="node2" presStyleIdx="2" presStyleCnt="3"/>
      <dgm:spPr/>
    </dgm:pt>
    <dgm:pt modelId="{CCFD10EC-0472-4B9E-A46D-C5B2F6449D87}" type="pres">
      <dgm:prSet presAssocID="{49DC4FF6-7C21-4B36-BD0A-38935B505538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313982-E782-4113-B169-355CE0E907CF}" type="pres">
      <dgm:prSet presAssocID="{49DC4FF6-7C21-4B36-BD0A-38935B505538}" presName="hierChild3" presStyleCnt="0"/>
      <dgm:spPr/>
    </dgm:pt>
  </dgm:ptLst>
  <dgm:cxnLst>
    <dgm:cxn modelId="{A3F38B09-F44E-4D11-831D-B51720B64947}" type="presOf" srcId="{E738C345-5D72-4280-9C7B-00D297E0BE29}" destId="{85F5A823-B57C-48DF-BE0D-D29CC815B2E6}" srcOrd="0" destOrd="0" presId="urn:microsoft.com/office/officeart/2005/8/layout/hierarchy1"/>
    <dgm:cxn modelId="{A562AEA0-493D-47D8-B89C-528603BB8D3F}" type="presOf" srcId="{DE78917F-E05C-4602-8AD8-67DEED62A037}" destId="{1505A7F6-19A3-4DF6-85CA-6522395B1740}" srcOrd="0" destOrd="0" presId="urn:microsoft.com/office/officeart/2005/8/layout/hierarchy1"/>
    <dgm:cxn modelId="{74D900EB-79DD-4BA6-9D25-5AF3A0FA71E9}" type="presOf" srcId="{49DC4FF6-7C21-4B36-BD0A-38935B505538}" destId="{CCFD10EC-0472-4B9E-A46D-C5B2F6449D87}" srcOrd="0" destOrd="0" presId="urn:microsoft.com/office/officeart/2005/8/layout/hierarchy1"/>
    <dgm:cxn modelId="{5743D72D-DA33-4610-BEB8-1184A4D283FB}" srcId="{D189D13A-B70A-48B6-B271-4DB0766DF681}" destId="{78FCFAD4-9C38-4597-84AD-676890B94D1F}" srcOrd="1" destOrd="0" parTransId="{DE78917F-E05C-4602-8AD8-67DEED62A037}" sibTransId="{FA6DB3BF-04E6-4442-A023-896022007DF4}"/>
    <dgm:cxn modelId="{879F9AA3-5B75-4F10-9A76-8EABE9F27EA6}" type="presOf" srcId="{13441350-49A6-47F3-BD70-3ABE9C4BEA58}" destId="{93881491-C86D-4D58-B052-0872AC97FCE3}" srcOrd="0" destOrd="0" presId="urn:microsoft.com/office/officeart/2005/8/layout/hierarchy1"/>
    <dgm:cxn modelId="{66B3B8B6-4767-4B8F-9EBD-D4D3CAFCD667}" type="presOf" srcId="{78FCFAD4-9C38-4597-84AD-676890B94D1F}" destId="{6F9C7C8D-8161-4087-845E-CF31B4C6B974}" srcOrd="0" destOrd="0" presId="urn:microsoft.com/office/officeart/2005/8/layout/hierarchy1"/>
    <dgm:cxn modelId="{D2146C47-5435-4D92-BA6F-F904050B8B1D}" type="presOf" srcId="{D19BF8FB-05C1-46E7-B14C-0866172C4426}" destId="{20B3E4C5-915F-4E46-BB19-C4D3EFE64210}" srcOrd="0" destOrd="0" presId="urn:microsoft.com/office/officeart/2005/8/layout/hierarchy1"/>
    <dgm:cxn modelId="{0309A8AB-4078-404E-AC31-CE212262589C}" srcId="{AF418B3B-8B3C-4DC1-A0E2-FD21E617117E}" destId="{D189D13A-B70A-48B6-B271-4DB0766DF681}" srcOrd="0" destOrd="0" parTransId="{7449B2A5-FAE9-4300-93E9-6C4058D1B1EF}" sibTransId="{CA2FC23E-912E-4452-93E4-5F043C5215A2}"/>
    <dgm:cxn modelId="{237649E9-8903-4D95-A688-17316D9E3EBD}" type="presOf" srcId="{D189D13A-B70A-48B6-B271-4DB0766DF681}" destId="{55811710-4D51-4F68-B80A-F9428E89E01A}" srcOrd="0" destOrd="0" presId="urn:microsoft.com/office/officeart/2005/8/layout/hierarchy1"/>
    <dgm:cxn modelId="{85692D9B-55C4-4034-A1ED-A140E3F35BCF}" srcId="{D189D13A-B70A-48B6-B271-4DB0766DF681}" destId="{49DC4FF6-7C21-4B36-BD0A-38935B505538}" srcOrd="2" destOrd="0" parTransId="{E738C345-5D72-4280-9C7B-00D297E0BE29}" sibTransId="{DDB608F9-D02B-405A-9D70-4A77898ED531}"/>
    <dgm:cxn modelId="{DB0AB9D6-2FA8-4917-B95E-C95B84B2FD07}" srcId="{D189D13A-B70A-48B6-B271-4DB0766DF681}" destId="{D19BF8FB-05C1-46E7-B14C-0866172C4426}" srcOrd="0" destOrd="0" parTransId="{13441350-49A6-47F3-BD70-3ABE9C4BEA58}" sibTransId="{7CFE51B3-70D2-4CF2-B419-F5EDC665358E}"/>
    <dgm:cxn modelId="{8E34A326-86B2-4C62-B56B-5EED8AD014A8}" type="presOf" srcId="{AF418B3B-8B3C-4DC1-A0E2-FD21E617117E}" destId="{626D7168-8F34-4129-A618-E7F4FBE3BA16}" srcOrd="0" destOrd="0" presId="urn:microsoft.com/office/officeart/2005/8/layout/hierarchy1"/>
    <dgm:cxn modelId="{C7255484-544A-4DF5-9C0B-C7EB0DDBDBDA}" type="presParOf" srcId="{626D7168-8F34-4129-A618-E7F4FBE3BA16}" destId="{924F1739-968D-44D0-89CD-4E9544EC61CF}" srcOrd="0" destOrd="0" presId="urn:microsoft.com/office/officeart/2005/8/layout/hierarchy1"/>
    <dgm:cxn modelId="{A2278E48-3C4F-424C-8641-39A7D1C93D2A}" type="presParOf" srcId="{924F1739-968D-44D0-89CD-4E9544EC61CF}" destId="{376BFCA6-A961-4D80-80F5-3A4482472C37}" srcOrd="0" destOrd="0" presId="urn:microsoft.com/office/officeart/2005/8/layout/hierarchy1"/>
    <dgm:cxn modelId="{AFB898F8-3F41-48F3-AEF6-A25DCA736F86}" type="presParOf" srcId="{376BFCA6-A961-4D80-80F5-3A4482472C37}" destId="{099B4EA4-0DB4-4996-9E97-9ED79D4B6E2E}" srcOrd="0" destOrd="0" presId="urn:microsoft.com/office/officeart/2005/8/layout/hierarchy1"/>
    <dgm:cxn modelId="{823145E5-7EEE-4642-802A-480AEDA48118}" type="presParOf" srcId="{376BFCA6-A961-4D80-80F5-3A4482472C37}" destId="{55811710-4D51-4F68-B80A-F9428E89E01A}" srcOrd="1" destOrd="0" presId="urn:microsoft.com/office/officeart/2005/8/layout/hierarchy1"/>
    <dgm:cxn modelId="{6B5A8CB5-17DB-4CC7-B0D3-7143F3D68D40}" type="presParOf" srcId="{924F1739-968D-44D0-89CD-4E9544EC61CF}" destId="{F00A28AE-97F4-4058-B27E-A9E9D4E40767}" srcOrd="1" destOrd="0" presId="urn:microsoft.com/office/officeart/2005/8/layout/hierarchy1"/>
    <dgm:cxn modelId="{E2D51892-CCD4-4EC9-B31E-820A4BA7C241}" type="presParOf" srcId="{F00A28AE-97F4-4058-B27E-A9E9D4E40767}" destId="{93881491-C86D-4D58-B052-0872AC97FCE3}" srcOrd="0" destOrd="0" presId="urn:microsoft.com/office/officeart/2005/8/layout/hierarchy1"/>
    <dgm:cxn modelId="{F2DB0C7F-0B37-4B5F-BD89-899C7C69114E}" type="presParOf" srcId="{F00A28AE-97F4-4058-B27E-A9E9D4E40767}" destId="{751F935E-86BD-4C93-8C54-62D0F84583F2}" srcOrd="1" destOrd="0" presId="urn:microsoft.com/office/officeart/2005/8/layout/hierarchy1"/>
    <dgm:cxn modelId="{EF44264C-9CD2-4E2A-974A-983FFC273CBA}" type="presParOf" srcId="{751F935E-86BD-4C93-8C54-62D0F84583F2}" destId="{8FB0D37C-DB0C-48F6-AE7E-93341B40A139}" srcOrd="0" destOrd="0" presId="urn:microsoft.com/office/officeart/2005/8/layout/hierarchy1"/>
    <dgm:cxn modelId="{05B31C06-FD79-4F95-B5ED-00560D5440EC}" type="presParOf" srcId="{8FB0D37C-DB0C-48F6-AE7E-93341B40A139}" destId="{0B80443C-3442-4110-99F9-C82B1BBF7CFF}" srcOrd="0" destOrd="0" presId="urn:microsoft.com/office/officeart/2005/8/layout/hierarchy1"/>
    <dgm:cxn modelId="{548315D6-8F43-440B-811B-0242257D93A7}" type="presParOf" srcId="{8FB0D37C-DB0C-48F6-AE7E-93341B40A139}" destId="{20B3E4C5-915F-4E46-BB19-C4D3EFE64210}" srcOrd="1" destOrd="0" presId="urn:microsoft.com/office/officeart/2005/8/layout/hierarchy1"/>
    <dgm:cxn modelId="{25ADBA7E-ED99-4BD8-B9F6-68F824437F95}" type="presParOf" srcId="{751F935E-86BD-4C93-8C54-62D0F84583F2}" destId="{2D0980BC-F3C9-4D04-B0BF-4E931C473C45}" srcOrd="1" destOrd="0" presId="urn:microsoft.com/office/officeart/2005/8/layout/hierarchy1"/>
    <dgm:cxn modelId="{32161B8E-B465-45F1-8CAB-9A97FE4ED0B4}" type="presParOf" srcId="{F00A28AE-97F4-4058-B27E-A9E9D4E40767}" destId="{1505A7F6-19A3-4DF6-85CA-6522395B1740}" srcOrd="2" destOrd="0" presId="urn:microsoft.com/office/officeart/2005/8/layout/hierarchy1"/>
    <dgm:cxn modelId="{E721CB13-FA9F-4B97-970F-247E34018593}" type="presParOf" srcId="{F00A28AE-97F4-4058-B27E-A9E9D4E40767}" destId="{EC700E25-7FE1-4AF2-92D0-5E97FF124998}" srcOrd="3" destOrd="0" presId="urn:microsoft.com/office/officeart/2005/8/layout/hierarchy1"/>
    <dgm:cxn modelId="{759C2EC8-60F6-426A-A939-706604CDDFE0}" type="presParOf" srcId="{EC700E25-7FE1-4AF2-92D0-5E97FF124998}" destId="{1F9E241C-9F02-47AA-B432-6AC3714C123D}" srcOrd="0" destOrd="0" presId="urn:microsoft.com/office/officeart/2005/8/layout/hierarchy1"/>
    <dgm:cxn modelId="{7024072F-BD90-43F2-815E-84D440FDDB8E}" type="presParOf" srcId="{1F9E241C-9F02-47AA-B432-6AC3714C123D}" destId="{0F891B88-A764-487B-B877-65364539ACAC}" srcOrd="0" destOrd="0" presId="urn:microsoft.com/office/officeart/2005/8/layout/hierarchy1"/>
    <dgm:cxn modelId="{FF4C1767-01D0-450D-93C5-A2AE2E5174CF}" type="presParOf" srcId="{1F9E241C-9F02-47AA-B432-6AC3714C123D}" destId="{6F9C7C8D-8161-4087-845E-CF31B4C6B974}" srcOrd="1" destOrd="0" presId="urn:microsoft.com/office/officeart/2005/8/layout/hierarchy1"/>
    <dgm:cxn modelId="{6FC4BA94-F809-4776-A32C-0A883DAD760A}" type="presParOf" srcId="{EC700E25-7FE1-4AF2-92D0-5E97FF124998}" destId="{D24161BD-8234-4D8F-9C3D-A95A5B041186}" srcOrd="1" destOrd="0" presId="urn:microsoft.com/office/officeart/2005/8/layout/hierarchy1"/>
    <dgm:cxn modelId="{51D8F6C6-624A-4BCD-94A2-E24AEA207BF3}" type="presParOf" srcId="{F00A28AE-97F4-4058-B27E-A9E9D4E40767}" destId="{85F5A823-B57C-48DF-BE0D-D29CC815B2E6}" srcOrd="4" destOrd="0" presId="urn:microsoft.com/office/officeart/2005/8/layout/hierarchy1"/>
    <dgm:cxn modelId="{FE8BC528-C78E-41C6-B95F-41E338B80A7A}" type="presParOf" srcId="{F00A28AE-97F4-4058-B27E-A9E9D4E40767}" destId="{374E7820-FCFD-489C-B2A7-FCFB74D03147}" srcOrd="5" destOrd="0" presId="urn:microsoft.com/office/officeart/2005/8/layout/hierarchy1"/>
    <dgm:cxn modelId="{EA3DAEF0-17EE-41CA-BC25-F11D148F0272}" type="presParOf" srcId="{374E7820-FCFD-489C-B2A7-FCFB74D03147}" destId="{576BC53E-56DA-4291-8212-FF7F373EC58D}" srcOrd="0" destOrd="0" presId="urn:microsoft.com/office/officeart/2005/8/layout/hierarchy1"/>
    <dgm:cxn modelId="{AA4BEC5D-6FBE-4E42-AEB4-BB748242781E}" type="presParOf" srcId="{576BC53E-56DA-4291-8212-FF7F373EC58D}" destId="{147BB3C9-D32C-4A08-85CA-B51387B46F2A}" srcOrd="0" destOrd="0" presId="urn:microsoft.com/office/officeart/2005/8/layout/hierarchy1"/>
    <dgm:cxn modelId="{5CA0D6E6-E638-46E7-B1A3-50CB8F5D07A3}" type="presParOf" srcId="{576BC53E-56DA-4291-8212-FF7F373EC58D}" destId="{CCFD10EC-0472-4B9E-A46D-C5B2F6449D87}" srcOrd="1" destOrd="0" presId="urn:microsoft.com/office/officeart/2005/8/layout/hierarchy1"/>
    <dgm:cxn modelId="{01D1FE63-E761-41F4-8745-986FA8919674}" type="presParOf" srcId="{374E7820-FCFD-489C-B2A7-FCFB74D03147}" destId="{6B313982-E782-4113-B169-355CE0E907C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5A823-B57C-48DF-BE0D-D29CC815B2E6}">
      <dsp:nvSpPr>
        <dsp:cNvPr id="0" name=""/>
        <dsp:cNvSpPr/>
      </dsp:nvSpPr>
      <dsp:spPr>
        <a:xfrm>
          <a:off x="3976191" y="2494745"/>
          <a:ext cx="2821813" cy="671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582"/>
              </a:lnTo>
              <a:lnTo>
                <a:pt x="2821813" y="457582"/>
              </a:lnTo>
              <a:lnTo>
                <a:pt x="2821813" y="6714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05A7F6-19A3-4DF6-85CA-6522395B1740}">
      <dsp:nvSpPr>
        <dsp:cNvPr id="0" name=""/>
        <dsp:cNvSpPr/>
      </dsp:nvSpPr>
      <dsp:spPr>
        <a:xfrm>
          <a:off x="3930471" y="2494745"/>
          <a:ext cx="91440" cy="6714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14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81491-C86D-4D58-B052-0872AC97FCE3}">
      <dsp:nvSpPr>
        <dsp:cNvPr id="0" name=""/>
        <dsp:cNvSpPr/>
      </dsp:nvSpPr>
      <dsp:spPr>
        <a:xfrm>
          <a:off x="1154378" y="2494745"/>
          <a:ext cx="2821813" cy="671463"/>
        </a:xfrm>
        <a:custGeom>
          <a:avLst/>
          <a:gdLst/>
          <a:ahLst/>
          <a:cxnLst/>
          <a:rect l="0" t="0" r="0" b="0"/>
          <a:pathLst>
            <a:path>
              <a:moveTo>
                <a:pt x="2821813" y="0"/>
              </a:moveTo>
              <a:lnTo>
                <a:pt x="2821813" y="457582"/>
              </a:lnTo>
              <a:lnTo>
                <a:pt x="0" y="457582"/>
              </a:lnTo>
              <a:lnTo>
                <a:pt x="0" y="6714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9B4EA4-0DB4-4996-9E97-9ED79D4B6E2E}">
      <dsp:nvSpPr>
        <dsp:cNvPr id="0" name=""/>
        <dsp:cNvSpPr/>
      </dsp:nvSpPr>
      <dsp:spPr>
        <a:xfrm>
          <a:off x="2821813" y="1028684"/>
          <a:ext cx="2308756" cy="14660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811710-4D51-4F68-B80A-F9428E89E01A}">
      <dsp:nvSpPr>
        <dsp:cNvPr id="0" name=""/>
        <dsp:cNvSpPr/>
      </dsp:nvSpPr>
      <dsp:spPr>
        <a:xfrm>
          <a:off x="3078341" y="1272386"/>
          <a:ext cx="2308756" cy="1466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Борьба за существование</a:t>
          </a:r>
          <a:endParaRPr lang="ru-RU" sz="1900" b="1" kern="1200" dirty="0"/>
        </a:p>
      </dsp:txBody>
      <dsp:txXfrm>
        <a:off x="3078341" y="1272386"/>
        <a:ext cx="2308756" cy="1466060"/>
      </dsp:txXfrm>
    </dsp:sp>
    <dsp:sp modelId="{0B80443C-3442-4110-99F9-C82B1BBF7CFF}">
      <dsp:nvSpPr>
        <dsp:cNvPr id="0" name=""/>
        <dsp:cNvSpPr/>
      </dsp:nvSpPr>
      <dsp:spPr>
        <a:xfrm>
          <a:off x="0" y="3166208"/>
          <a:ext cx="2308756" cy="14660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B3E4C5-915F-4E46-BB19-C4D3EFE64210}">
      <dsp:nvSpPr>
        <dsp:cNvPr id="0" name=""/>
        <dsp:cNvSpPr/>
      </dsp:nvSpPr>
      <dsp:spPr>
        <a:xfrm>
          <a:off x="256528" y="3409910"/>
          <a:ext cx="2308756" cy="1466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Внутривидовая </a:t>
          </a:r>
          <a:endParaRPr lang="ru-RU" sz="1900" b="1" kern="1200" dirty="0"/>
        </a:p>
      </dsp:txBody>
      <dsp:txXfrm>
        <a:off x="256528" y="3409910"/>
        <a:ext cx="2308756" cy="1466060"/>
      </dsp:txXfrm>
    </dsp:sp>
    <dsp:sp modelId="{0F891B88-A764-487B-B877-65364539ACAC}">
      <dsp:nvSpPr>
        <dsp:cNvPr id="0" name=""/>
        <dsp:cNvSpPr/>
      </dsp:nvSpPr>
      <dsp:spPr>
        <a:xfrm>
          <a:off x="2821813" y="3166208"/>
          <a:ext cx="2308756" cy="14660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9C7C8D-8161-4087-845E-CF31B4C6B974}">
      <dsp:nvSpPr>
        <dsp:cNvPr id="0" name=""/>
        <dsp:cNvSpPr/>
      </dsp:nvSpPr>
      <dsp:spPr>
        <a:xfrm>
          <a:off x="3078341" y="3409910"/>
          <a:ext cx="2308756" cy="1466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Межвидовая </a:t>
          </a:r>
          <a:endParaRPr lang="ru-RU" sz="1900" b="1" kern="1200" dirty="0"/>
        </a:p>
      </dsp:txBody>
      <dsp:txXfrm>
        <a:off x="3078341" y="3409910"/>
        <a:ext cx="2308756" cy="1466060"/>
      </dsp:txXfrm>
    </dsp:sp>
    <dsp:sp modelId="{147BB3C9-D32C-4A08-85CA-B51387B46F2A}">
      <dsp:nvSpPr>
        <dsp:cNvPr id="0" name=""/>
        <dsp:cNvSpPr/>
      </dsp:nvSpPr>
      <dsp:spPr>
        <a:xfrm>
          <a:off x="5643626" y="3166208"/>
          <a:ext cx="2308756" cy="14660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D10EC-0472-4B9E-A46D-C5B2F6449D87}">
      <dsp:nvSpPr>
        <dsp:cNvPr id="0" name=""/>
        <dsp:cNvSpPr/>
      </dsp:nvSpPr>
      <dsp:spPr>
        <a:xfrm>
          <a:off x="5900155" y="3409910"/>
          <a:ext cx="2308756" cy="1466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Борьба с неблагоприятными условиями среды</a:t>
          </a:r>
          <a:endParaRPr lang="ru-RU" sz="1900" b="1" kern="1200" dirty="0"/>
        </a:p>
      </dsp:txBody>
      <dsp:txXfrm>
        <a:off x="5900155" y="3409910"/>
        <a:ext cx="2308756" cy="1466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67CD1-AEC8-4E79-BE22-619FD7552C1D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AE457-8052-42CD-97EA-9FFE21A5B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AE457-8052-42CD-97EA-9FFE21A5BF6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AE457-8052-42CD-97EA-9FFE21A5BF6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C3F7-85C7-40C1-95A9-7A3475CE8412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E3D8-DE09-4E46-B936-510E6D0A0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C3F7-85C7-40C1-95A9-7A3475CE8412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E3D8-DE09-4E46-B936-510E6D0A0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C3F7-85C7-40C1-95A9-7A3475CE8412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E3D8-DE09-4E46-B936-510E6D0A0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C3F7-85C7-40C1-95A9-7A3475CE8412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E3D8-DE09-4E46-B936-510E6D0A0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C3F7-85C7-40C1-95A9-7A3475CE8412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E3D8-DE09-4E46-B936-510E6D0A0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C3F7-85C7-40C1-95A9-7A3475CE8412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E3D8-DE09-4E46-B936-510E6D0A0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C3F7-85C7-40C1-95A9-7A3475CE8412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E3D8-DE09-4E46-B936-510E6D0A0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C3F7-85C7-40C1-95A9-7A3475CE8412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E3D8-DE09-4E46-B936-510E6D0A0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C3F7-85C7-40C1-95A9-7A3475CE8412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E3D8-DE09-4E46-B936-510E6D0A0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C3F7-85C7-40C1-95A9-7A3475CE8412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E3D8-DE09-4E46-B936-510E6D0A0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C3F7-85C7-40C1-95A9-7A3475CE8412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E3D8-DE09-4E46-B936-510E6D0A0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0C3F7-85C7-40C1-95A9-7A3475CE8412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7E3D8-DE09-4E46-B936-510E6D0A0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slide" Target="slide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upload.wikimedia.org/wikipedia/commons/e/ee/Voyage_of_the_Beagle-en.sv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лександр\Desktop\Рисунок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772816"/>
            <a:ext cx="8208912" cy="18276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положения теории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Чарлза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Дарвина об эволюции органического мира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5301208"/>
            <a:ext cx="3744416" cy="1248544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лександр\Desktop\Рисунок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301608" cy="240486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Изменчивость - </a:t>
            </a:r>
            <a:r>
              <a:rPr lang="ru-RU" b="1" dirty="0" smtClean="0"/>
              <a:t>способность организмов изменять свои признаки и свойства и передавать их потомству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Наследственность</a:t>
            </a:r>
            <a:r>
              <a:rPr lang="ru-RU" b="1" dirty="0" smtClean="0"/>
              <a:t> – способность организмов сохранять   и передавать свои свойства и признаки другим поколениям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852936"/>
            <a:ext cx="2520280" cy="379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068960"/>
            <a:ext cx="2880320" cy="355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8388424" y="6237312"/>
            <a:ext cx="36004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\Desktop\Рисунок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Наследственная изменчивость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645024"/>
            <a:ext cx="28956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12776"/>
            <a:ext cx="4752528" cy="519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508104" y="1268760"/>
            <a:ext cx="3347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Способность организмов приобретать новые признаки и свойства и передавать их другим поколениям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5148064" y="6381328"/>
            <a:ext cx="504056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Борьба за существование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лександр\Desktop\Рисунок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539552" y="332656"/>
          <a:ext cx="820891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1115616" y="4869160"/>
            <a:ext cx="360040" cy="2880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rId8" action="ppaction://hlinksldjump" highlightClick="1"/>
          </p:cNvPr>
          <p:cNvSpPr/>
          <p:nvPr/>
        </p:nvSpPr>
        <p:spPr>
          <a:xfrm>
            <a:off x="3779912" y="4869160"/>
            <a:ext cx="360040" cy="2880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rId9" action="ppaction://hlinksldjump" highlightClick="1"/>
          </p:cNvPr>
          <p:cNvSpPr/>
          <p:nvPr/>
        </p:nvSpPr>
        <p:spPr>
          <a:xfrm>
            <a:off x="6660232" y="4941168"/>
            <a:ext cx="432048" cy="21602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лександр\Desktop\Рисунок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Внутривидовая борьба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340768"/>
            <a:ext cx="5697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борьба между особями одного вида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988840"/>
            <a:ext cx="373169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509120"/>
            <a:ext cx="5245832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1916832"/>
            <a:ext cx="3650674" cy="242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домой 8">
            <a:hlinkClick r:id="rId7" action="ppaction://hlinksldjump" highlightClick="1"/>
          </p:cNvPr>
          <p:cNvSpPr/>
          <p:nvPr/>
        </p:nvSpPr>
        <p:spPr>
          <a:xfrm>
            <a:off x="8172400" y="6309320"/>
            <a:ext cx="576064" cy="54868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лександр\Desktop\Рисунок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Межвидовая борьба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692750"/>
            <a:ext cx="3190687" cy="21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916832"/>
            <a:ext cx="3139405" cy="291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1340768"/>
            <a:ext cx="5959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борьба  между особями разных видов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988840"/>
            <a:ext cx="2699009" cy="2519486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Управляющая кнопка: домой 8">
            <a:hlinkClick r:id="rId6" action="ppaction://hlinksldjump" highlightClick="1"/>
          </p:cNvPr>
          <p:cNvSpPr/>
          <p:nvPr/>
        </p:nvSpPr>
        <p:spPr>
          <a:xfrm>
            <a:off x="7812360" y="6165304"/>
            <a:ext cx="576064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лександр\Desktop\Рисунок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Борьба с неблагоприятными условиями среды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1512" y="1772816"/>
            <a:ext cx="4392488" cy="103671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Это борьба организмов с различными условиями окружающей среды</a:t>
            </a: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4483174" cy="448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860032" y="3068960"/>
            <a:ext cx="40324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Баобаб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сохраняет влагу в условиях засушливого климата; 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Птицы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мигрируют вслед за климатическими изменениями; </a:t>
            </a:r>
            <a:r>
              <a:rPr lang="ru-RU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Пингвины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выращивают птенцов в Антарктике; 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Белый медведь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коренной житель Арктики; 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Видоизмененные листья (колючки)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кактуса помогают сохранить влагу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388424" y="6237312"/>
            <a:ext cx="432048" cy="432048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лександр\Desktop\Рисунок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Естественный отбор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процесс, благодаря которому организмы, по  своей морфологии, физиологии и поведению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лучше приспособленные к данной среде, выживают и размножаются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менее приспособленные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гибнут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или им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удаётся оставить потомство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Александр\Desktop\Рисунок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2340025" y="3141688"/>
            <a:ext cx="4032250" cy="584775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50000">
                <a:schemeClr val="tx2"/>
              </a:gs>
              <a:gs pos="100000">
                <a:srgbClr val="00808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Стабилизирующий</a:t>
            </a:r>
            <a:endParaRPr lang="ru-RU" sz="3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580112" y="1916832"/>
            <a:ext cx="3096344" cy="584775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50000">
                <a:schemeClr val="tx2"/>
              </a:gs>
              <a:gs pos="100000">
                <a:srgbClr val="00808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Дизруптивный</a:t>
            </a:r>
            <a:endParaRPr lang="ru-RU" sz="3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395536" y="1916832"/>
            <a:ext cx="2808287" cy="523220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50000">
                <a:schemeClr val="tx2"/>
              </a:gs>
              <a:gs pos="100000">
                <a:srgbClr val="008080"/>
              </a:gs>
            </a:gsLst>
            <a:lin ang="540000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chemeClr val="bg2"/>
                </a:solidFill>
              </a:rPr>
              <a:t>  </a:t>
            </a:r>
            <a:r>
              <a:rPr lang="ru-RU" sz="2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Движущий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188640"/>
            <a:ext cx="7704856" cy="10081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Формы естественного отбора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>
            <a:stCxn id="7" idx="2"/>
          </p:cNvCxnSpPr>
          <p:nvPr/>
        </p:nvCxnSpPr>
        <p:spPr>
          <a:xfrm rot="5400000">
            <a:off x="3293858" y="602686"/>
            <a:ext cx="648072" cy="18362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7" idx="2"/>
          </p:cNvCxnSpPr>
          <p:nvPr/>
        </p:nvCxnSpPr>
        <p:spPr>
          <a:xfrm rot="16200000" flipH="1">
            <a:off x="3689902" y="2042846"/>
            <a:ext cx="1728192" cy="36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7" idx="2"/>
          </p:cNvCxnSpPr>
          <p:nvPr/>
        </p:nvCxnSpPr>
        <p:spPr>
          <a:xfrm rot="16200000" flipH="1">
            <a:off x="4986046" y="746702"/>
            <a:ext cx="648072" cy="15481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Управляющая кнопка: настраиваемая 14">
            <a:hlinkClick r:id="" action="ppaction://hlinkshowjump?jump=nextslide" highlightClick="1"/>
          </p:cNvPr>
          <p:cNvSpPr/>
          <p:nvPr/>
        </p:nvSpPr>
        <p:spPr>
          <a:xfrm>
            <a:off x="899592" y="2636912"/>
            <a:ext cx="504056" cy="432048"/>
          </a:xfrm>
          <a:prstGeom prst="actionButtonBlank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rId3" action="ppaction://hlinksldjump" highlightClick="1"/>
          </p:cNvPr>
          <p:cNvSpPr/>
          <p:nvPr/>
        </p:nvSpPr>
        <p:spPr>
          <a:xfrm>
            <a:off x="3923928" y="3933056"/>
            <a:ext cx="50405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rId4" action="ppaction://hlinksldjump" highlightClick="1"/>
          </p:cNvPr>
          <p:cNvSpPr/>
          <p:nvPr/>
        </p:nvSpPr>
        <p:spPr>
          <a:xfrm>
            <a:off x="7236296" y="2780928"/>
            <a:ext cx="576064" cy="432048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лександр\Desktop\Рисунок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/>
              <a:t>Движущий отбор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3"/>
            <a:ext cx="8229600" cy="252028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Движущий отбор </a:t>
            </a:r>
            <a:r>
              <a:rPr lang="ru-RU" dirty="0" smtClean="0"/>
              <a:t>— форма естественного отбора, которая действует при направленном изменении условий внешней среды.</a:t>
            </a:r>
            <a:endParaRPr lang="ru-RU" dirty="0"/>
          </a:p>
        </p:txBody>
      </p:sp>
      <p:pic>
        <p:nvPicPr>
          <p:cNvPr id="4" name="Picture 5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466953"/>
            <a:ext cx="3635896" cy="3391047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12976"/>
            <a:ext cx="5054772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настраиваемая 6">
            <a:hlinkClick r:id="" action="ppaction://hlinkshowjump?jump=previousslide" highlightClick="1"/>
          </p:cNvPr>
          <p:cNvSpPr/>
          <p:nvPr/>
        </p:nvSpPr>
        <p:spPr>
          <a:xfrm>
            <a:off x="8172400" y="6425952"/>
            <a:ext cx="504056" cy="432048"/>
          </a:xfrm>
          <a:prstGeom prst="actionButtonBlank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лександр\Desktop\Рисунок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4149080"/>
            <a:ext cx="4608512" cy="20882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4149080"/>
            <a:ext cx="4032448" cy="20882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/>
              <a:t>Стабилизирующий отбор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6896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Стабилизирующий отбор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форма естественного отбора, при которой его действие направлено против особей, имеющих крайние отклонения от средней нормы, в пользу особей со средней выраженностью признака.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29309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Чем больше птенцов или детёнышей в гнезде, тем труднее их выкормить, тем каждый из них меньше и слабее. В результате наиболее приспособленными оказываются особи со средней плодовитостью.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11552" y="4293096"/>
            <a:ext cx="4032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 млекопитающих новорождённые с очень низким и очень высоким весом чаще погибают при рождении или в первые недели жизни, чем новорождённые со средним весом.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Управляющая кнопка: настраиваемая 8">
            <a:hlinkClick r:id="rId4" action="ppaction://hlinksldjump" highlightClick="1"/>
          </p:cNvPr>
          <p:cNvSpPr/>
          <p:nvPr/>
        </p:nvSpPr>
        <p:spPr>
          <a:xfrm>
            <a:off x="6588224" y="6425952"/>
            <a:ext cx="504056" cy="432048"/>
          </a:xfrm>
          <a:prstGeom prst="actionButtonBlank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 урока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611188" y="1700213"/>
            <a:ext cx="6553200" cy="396875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50000">
                <a:schemeClr val="tx2"/>
              </a:gs>
              <a:gs pos="100000">
                <a:srgbClr val="00808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 algn="l">
              <a:spcBef>
                <a:spcPct val="50000"/>
              </a:spcBef>
            </a:pPr>
            <a:r>
              <a:rPr lang="ru-RU" sz="2000" b="1" dirty="0">
                <a:solidFill>
                  <a:schemeClr val="bg2"/>
                </a:solidFill>
              </a:rPr>
              <a:t>Биография</a:t>
            </a:r>
            <a:r>
              <a:rPr lang="ru-RU" sz="1800" b="1" dirty="0">
                <a:solidFill>
                  <a:schemeClr val="bg2"/>
                </a:solidFill>
              </a:rPr>
              <a:t> </a:t>
            </a:r>
            <a:r>
              <a:rPr lang="ru-RU" sz="2000" b="1" dirty="0">
                <a:solidFill>
                  <a:schemeClr val="bg2"/>
                </a:solidFill>
              </a:rPr>
              <a:t>Чарльза Дарвина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750" y="2636838"/>
            <a:ext cx="6696075" cy="854075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50000">
                <a:schemeClr val="tx2"/>
              </a:gs>
              <a:gs pos="100000">
                <a:srgbClr val="00808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dirty="0"/>
              <a:t>  </a:t>
            </a:r>
            <a:r>
              <a:rPr lang="ru-RU" sz="2000" b="1" dirty="0">
                <a:solidFill>
                  <a:schemeClr val="bg2"/>
                </a:solidFill>
              </a:rPr>
              <a:t>Основные</a:t>
            </a:r>
            <a:r>
              <a:rPr lang="ru-RU" sz="1800" b="1" dirty="0">
                <a:solidFill>
                  <a:schemeClr val="bg2"/>
                </a:solidFill>
              </a:rPr>
              <a:t> </a:t>
            </a:r>
            <a:r>
              <a:rPr lang="ru-RU" sz="2000" b="1" dirty="0">
                <a:solidFill>
                  <a:schemeClr val="bg2"/>
                </a:solidFill>
              </a:rPr>
              <a:t>положения теории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chemeClr val="bg2"/>
                </a:solidFill>
              </a:rPr>
              <a:t>эволюции </a:t>
            </a:r>
            <a:endParaRPr lang="ru-RU" sz="2000" b="1" dirty="0"/>
          </a:p>
          <a:p>
            <a:pPr algn="l">
              <a:spcBef>
                <a:spcPct val="50000"/>
              </a:spcBef>
            </a:pPr>
            <a:r>
              <a:rPr lang="ru-RU" sz="2000" b="1" dirty="0"/>
              <a:t>  </a:t>
            </a:r>
            <a:r>
              <a:rPr lang="ru-RU" sz="2000" b="1" dirty="0">
                <a:solidFill>
                  <a:schemeClr val="bg2"/>
                </a:solidFill>
              </a:rPr>
              <a:t>Ч. Дарвина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539750" y="4365625"/>
            <a:ext cx="6624638" cy="396875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50000">
                <a:schemeClr val="tx2"/>
              </a:gs>
              <a:gs pos="100000">
                <a:srgbClr val="00808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dirty="0">
                <a:solidFill>
                  <a:schemeClr val="bg2"/>
                </a:solidFill>
              </a:rPr>
              <a:t>   </a:t>
            </a:r>
            <a:r>
              <a:rPr lang="ru-RU" sz="2000" b="1" dirty="0">
                <a:solidFill>
                  <a:schemeClr val="bg2"/>
                </a:solidFill>
              </a:rPr>
              <a:t>Движущие силы (факторы) эволюции</a:t>
            </a: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611188" y="5661025"/>
            <a:ext cx="6553200" cy="396875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50000">
                <a:schemeClr val="tx2"/>
              </a:gs>
              <a:gs pos="100000">
                <a:srgbClr val="00808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dirty="0"/>
              <a:t>  </a:t>
            </a:r>
            <a:r>
              <a:rPr lang="ru-RU" sz="2000" b="1" dirty="0">
                <a:solidFill>
                  <a:schemeClr val="bg2"/>
                </a:solidFill>
              </a:rPr>
              <a:t>Вопросы для обсуждения</a:t>
            </a:r>
          </a:p>
        </p:txBody>
      </p:sp>
      <p:sp>
        <p:nvSpPr>
          <p:cNvPr id="14" name="Управляющая кнопка: далее 13">
            <a:hlinkClick r:id="rId2" action="ppaction://hlinksldjump" highlightClick="1"/>
          </p:cNvPr>
          <p:cNvSpPr/>
          <p:nvPr/>
        </p:nvSpPr>
        <p:spPr>
          <a:xfrm>
            <a:off x="7380312" y="1700808"/>
            <a:ext cx="648072" cy="36004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rId3" action="ppaction://hlinksldjump" highlightClick="1"/>
          </p:cNvPr>
          <p:cNvSpPr/>
          <p:nvPr/>
        </p:nvSpPr>
        <p:spPr>
          <a:xfrm>
            <a:off x="7452320" y="2996952"/>
            <a:ext cx="648072" cy="360040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rId4" action="ppaction://hlinksldjump" highlightClick="1"/>
          </p:cNvPr>
          <p:cNvSpPr/>
          <p:nvPr/>
        </p:nvSpPr>
        <p:spPr>
          <a:xfrm>
            <a:off x="7452320" y="4365104"/>
            <a:ext cx="648072" cy="360040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rId5" action="ppaction://hlinksldjump" highlightClick="1"/>
          </p:cNvPr>
          <p:cNvSpPr/>
          <p:nvPr/>
        </p:nvSpPr>
        <p:spPr>
          <a:xfrm>
            <a:off x="7452320" y="5661248"/>
            <a:ext cx="648072" cy="360040"/>
          </a:xfrm>
          <a:prstGeom prst="actionButtonForwardNex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лександр\Desktop\Рисунок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 smtClean="0"/>
              <a:t>Дизруптивный отбор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Дизруптивный (разрывающий) отбор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форма естественного отбора, которая приводит к появлению двух или нескольких разных фенотипов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3995936" cy="267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843" y="3933056"/>
            <a:ext cx="4320928" cy="2519313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Александр\Desktop\Рисунок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/>
              <a:t>Результат естественного отбора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68760"/>
            <a:ext cx="2448272" cy="1224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Многообразие видов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1196752"/>
            <a:ext cx="2592288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Приспособленность организмов к условиям окружающей среды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1196752"/>
            <a:ext cx="2592288" cy="15121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Постепенное усложнение и повышение уровня организации живых существ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08920"/>
            <a:ext cx="1531615" cy="125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1" y="4077072"/>
            <a:ext cx="132605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661248"/>
            <a:ext cx="1548738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2636911"/>
            <a:ext cx="1584176" cy="160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4293096"/>
            <a:ext cx="181613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2758" y="5445224"/>
            <a:ext cx="131421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2780928"/>
            <a:ext cx="2004814" cy="151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6256" y="4149080"/>
            <a:ext cx="1757164" cy="134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96336" y="5397218"/>
            <a:ext cx="1073274" cy="143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44" y="0"/>
            <a:ext cx="6477246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172400" y="6165304"/>
            <a:ext cx="576064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76750"/>
            <a:ext cx="52387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077072"/>
            <a:ext cx="3014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7950" y="404664"/>
            <a:ext cx="26860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лександр\Desktop\Рисунок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Вопросы для обсуждения</a:t>
            </a:r>
            <a:endParaRPr lang="ru-RU" b="1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51520" y="1484784"/>
            <a:ext cx="8642350" cy="49398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каким последствиям может привести способность организмов давать многочисленное потомство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Какая форма борьбы за существование проявляется при повышении плотности популяции?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Почему учёные утверждают, что мутации не имеют приспособительного значения?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spcBef>
                <a:spcPct val="50000"/>
              </a:spcBef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лександр\Desktop\Рисунок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2276872"/>
            <a:ext cx="74862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Биография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Чалза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Дарвина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Чарльз Роберт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Дарвин родился 12 февраля 1809 года в семье   врача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1825 г. поступил в Эдинбургский университет, затем перешел в Кембридж и в 1831 г. окончил его.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9" descr="397px-Charles_Darwin_by_G__Richmo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66817" y="1161454"/>
            <a:ext cx="3777183" cy="5696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933056"/>
            <a:ext cx="9144000" cy="292494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1831 г. Дарвин ушел на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Бигле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в плавание, продолжавшееся пять лет (до 1836 г.).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Дарвин собрал прекрасные коллекции флоры, фауны и геологии Земли, написал на основании своих наблюдений и материалов коллекций несколько научных книг и статей.</a:t>
            </a:r>
          </a:p>
          <a:p>
            <a:endParaRPr lang="ru-RU" dirty="0"/>
          </a:p>
        </p:txBody>
      </p:sp>
      <p:pic>
        <p:nvPicPr>
          <p:cNvPr id="4" name="Picture 5" descr="Файл:Voyage of the Beagle-en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86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Корабль «</a:t>
            </a:r>
            <a:r>
              <a:rPr lang="ru-RU" b="1" dirty="0" err="1" smtClean="0"/>
              <a:t>Бигль</a:t>
            </a:r>
            <a:r>
              <a:rPr lang="ru-RU" b="1" dirty="0" smtClean="0"/>
              <a:t>»</a:t>
            </a:r>
            <a:endParaRPr lang="ru-RU" dirty="0"/>
          </a:p>
        </p:txBody>
      </p:sp>
      <p:pic>
        <p:nvPicPr>
          <p:cNvPr id="4" name="Picture 5" descr="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5755"/>
            <a:ext cx="7560840" cy="4758883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35896" y="260648"/>
            <a:ext cx="5328592" cy="63367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476672"/>
            <a:ext cx="5256584" cy="6048672"/>
          </a:xfrm>
        </p:spPr>
        <p:txBody>
          <a:bodyPr>
            <a:normAutofit fontScale="85000" lnSpcReduction="10000"/>
          </a:bodyPr>
          <a:lstStyle/>
          <a:p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1859 г. </a:t>
            </a: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вышел его основной труд </a:t>
            </a:r>
            <a:r>
              <a:rPr lang="ru-RU" sz="3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«Происхождение видов путем естественного отбора, или Сохранение благоприятствуемых пород в борьбе за жизнь». </a:t>
            </a:r>
          </a:p>
          <a:p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1868 г. </a:t>
            </a: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Дарвин опубликовал еще один основополагающий труд (в двух томах) — </a:t>
            </a:r>
            <a:r>
              <a:rPr lang="ru-RU" sz="3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«Изменение домашних животных и культурных растений» </a:t>
            </a: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дополнение к предыдущей книге. </a:t>
            </a:r>
          </a:p>
          <a:p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1871 г. </a:t>
            </a: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вышла третья книга по теории эволюции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«Происхождение человека и половой отбор».</a:t>
            </a:r>
          </a:p>
          <a:p>
            <a:endParaRPr lang="ru-RU" dirty="0"/>
          </a:p>
        </p:txBody>
      </p:sp>
      <p:pic>
        <p:nvPicPr>
          <p:cNvPr id="4" name="Picture 4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64704"/>
            <a:ext cx="3026021" cy="4968552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агетная рамка 5"/>
          <p:cNvSpPr/>
          <p:nvPr/>
        </p:nvSpPr>
        <p:spPr>
          <a:xfrm>
            <a:off x="251520" y="188640"/>
            <a:ext cx="5544616" cy="6480720"/>
          </a:xfrm>
          <a:prstGeom prst="bevel">
            <a:avLst>
              <a:gd name="adj" fmla="val 395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71000">
                <a:schemeClr val="accent1">
                  <a:tint val="23500"/>
                  <a:satMod val="160000"/>
                  <a:alpha val="5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5040560" cy="604867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Теория эволюции органического мира Земли получила название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«дарвинизм». </a:t>
            </a: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Дарвинская теория эволюции вызвала переворот в биологической науке,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разделив естествоиспытателей на два лагеря — сторонников и врагов.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Дарвин до конца жизни следил за перипетиями этой борьбы. 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Умер в 1884 г. в своем имении Даун.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548680"/>
            <a:ext cx="2843808" cy="445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244408" y="5949280"/>
            <a:ext cx="648072" cy="54868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51520" y="1124744"/>
            <a:ext cx="8496944" cy="4968552"/>
          </a:xfrm>
          <a:prstGeom prst="round2DiagRect">
            <a:avLst>
              <a:gd name="adj1" fmla="val 19647"/>
              <a:gd name="adj2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положения теории эволюции </a:t>
            </a:r>
            <a:b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Ч. Дарвина</a:t>
            </a:r>
            <a:endParaRPr lang="ru-RU" dirty="0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611560" y="1340768"/>
            <a:ext cx="828092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Особи,   в  популяциях размножаются в геометрической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прогрессии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Число особей в каждой данной популяции примерно постоянно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все особи   выживают и оставляют потомство.   Возникает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борьба за существование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существует наследственная изменчивость.  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борьбе за существование  наиболее приспособленные особи обладают репродуктивным преимуществом. Этот процесс называется  </a:t>
            </a:r>
            <a:r>
              <a:rPr lang="ru-RU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естественным отбором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8244408" y="6093296"/>
            <a:ext cx="648072" cy="54868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Александр\Desktop\Рисунок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2"/>
                </a:solidFill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Движущие силы (факторы) эволюции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28601" y="1772989"/>
            <a:ext cx="5689600" cy="457200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50000">
                <a:schemeClr val="tx2"/>
              </a:gs>
              <a:gs pos="100000">
                <a:srgbClr val="00808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/>
              <a:t>    </a:t>
            </a:r>
            <a:r>
              <a:rPr lang="ru-RU" sz="2400" b="1" dirty="0" smtClean="0">
                <a:solidFill>
                  <a:schemeClr val="bg2"/>
                </a:solidFill>
              </a:rPr>
              <a:t>Изменчивость и наследственность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55576" y="4149477"/>
            <a:ext cx="5832475" cy="457200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50000">
                <a:schemeClr val="tx2"/>
              </a:gs>
              <a:gs pos="100000">
                <a:srgbClr val="00808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>
                <a:solidFill>
                  <a:schemeClr val="bg2"/>
                </a:solidFill>
              </a:rPr>
              <a:t>  Борьба за существование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55576" y="5517902"/>
            <a:ext cx="5761037" cy="457200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50000">
                <a:schemeClr val="tx2"/>
              </a:gs>
              <a:gs pos="100000">
                <a:srgbClr val="00808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/>
              <a:t>  </a:t>
            </a:r>
            <a:r>
              <a:rPr lang="ru-RU" sz="2400"/>
              <a:t> </a:t>
            </a:r>
            <a:r>
              <a:rPr lang="ru-RU" sz="2400" b="1">
                <a:solidFill>
                  <a:schemeClr val="bg2"/>
                </a:solidFill>
              </a:rPr>
              <a:t>Естественный отбор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755576" y="2996952"/>
            <a:ext cx="5834062" cy="457200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50000">
                <a:schemeClr val="tx2"/>
              </a:gs>
              <a:gs pos="100000">
                <a:srgbClr val="00808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dirty="0"/>
              <a:t>  </a:t>
            </a:r>
            <a:r>
              <a:rPr lang="ru-RU" sz="2400" b="1" dirty="0">
                <a:solidFill>
                  <a:schemeClr val="bg2"/>
                </a:solidFill>
              </a:rPr>
              <a:t>Наследственная изменчивость</a:t>
            </a:r>
            <a:endParaRPr lang="ru-RU" sz="2400" b="1" i="1" dirty="0">
              <a:solidFill>
                <a:schemeClr val="bg2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804248" y="1772816"/>
            <a:ext cx="504056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rId3" action="ppaction://hlinksldjump" highlightClick="1"/>
          </p:cNvPr>
          <p:cNvSpPr/>
          <p:nvPr/>
        </p:nvSpPr>
        <p:spPr>
          <a:xfrm>
            <a:off x="6732240" y="5589240"/>
            <a:ext cx="576064" cy="360040"/>
          </a:xfrm>
          <a:prstGeom prst="actionButtonForwardNex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rId4" action="ppaction://hlinksldjump" highlightClick="1"/>
          </p:cNvPr>
          <p:cNvSpPr/>
          <p:nvPr/>
        </p:nvSpPr>
        <p:spPr>
          <a:xfrm>
            <a:off x="6804248" y="4077072"/>
            <a:ext cx="576064" cy="360040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5" action="ppaction://hlinksldjump" highlightClick="1"/>
          </p:cNvPr>
          <p:cNvSpPr/>
          <p:nvPr/>
        </p:nvSpPr>
        <p:spPr>
          <a:xfrm>
            <a:off x="6804248" y="2996952"/>
            <a:ext cx="504056" cy="360040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665</Words>
  <Application>Microsoft Office PowerPoint</Application>
  <PresentationFormat>Экран (4:3)</PresentationFormat>
  <Paragraphs>73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Tahoma</vt:lpstr>
      <vt:lpstr>Times New Roman</vt:lpstr>
      <vt:lpstr>Тема Office</vt:lpstr>
      <vt:lpstr>Основные положения теории Чарлза Дарвина об эволюции органического мира</vt:lpstr>
      <vt:lpstr>План урока</vt:lpstr>
      <vt:lpstr>Биография Чалза Дарвина</vt:lpstr>
      <vt:lpstr>Презентация PowerPoint</vt:lpstr>
      <vt:lpstr>Корабль «Бигль»</vt:lpstr>
      <vt:lpstr>Презентация PowerPoint</vt:lpstr>
      <vt:lpstr>Презентация PowerPoint</vt:lpstr>
      <vt:lpstr>Основные положения теории эволюции    Ч. Дарвина</vt:lpstr>
      <vt:lpstr> Движущие силы (факторы) эволюции</vt:lpstr>
      <vt:lpstr>Презентация PowerPoint</vt:lpstr>
      <vt:lpstr>Наследственная изменчивость</vt:lpstr>
      <vt:lpstr>Борьба за существование</vt:lpstr>
      <vt:lpstr>Внутривидовая борьба</vt:lpstr>
      <vt:lpstr>Межвидовая борьба</vt:lpstr>
      <vt:lpstr>Борьба с неблагоприятными условиями среды</vt:lpstr>
      <vt:lpstr>Естественный отбор</vt:lpstr>
      <vt:lpstr>Формы естественного отбора </vt:lpstr>
      <vt:lpstr>Движущий отбор</vt:lpstr>
      <vt:lpstr>Стабилизирующий отбор</vt:lpstr>
      <vt:lpstr>Дизруптивный отбор</vt:lpstr>
      <vt:lpstr>Результат естественного отбора</vt:lpstr>
      <vt:lpstr>Презентация PowerPoint</vt:lpstr>
      <vt:lpstr>Вопросы для обсуждения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положения теории Чарлза Дарвина об эволюции органического мира</dc:title>
  <dc:creator>Надежда</dc:creator>
  <cp:lastModifiedBy>Ноут</cp:lastModifiedBy>
  <cp:revision>30</cp:revision>
  <dcterms:created xsi:type="dcterms:W3CDTF">2011-04-03T05:23:47Z</dcterms:created>
  <dcterms:modified xsi:type="dcterms:W3CDTF">2020-04-10T11:36:41Z</dcterms:modified>
</cp:coreProperties>
</file>